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2" d="100"/>
          <a:sy n="62" d="100"/>
        </p:scale>
        <p:origin x="-632"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3C9AB3-701C-456F-9D43-60C7F60D27A3}" type="datetimeFigureOut">
              <a:rPr lang="el-GR" smtClean="0"/>
              <a:t>21/3/2021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B78428-1BDA-448A-8382-07071EF0A400}"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7578C61-688C-4304-8DAB-6623436CA239}" type="slidenum">
              <a:rPr lang="el-GR" smtClean="0"/>
              <a:pPr/>
              <a:t>8</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7578C61-688C-4304-8DAB-6623436CA239}" type="slidenum">
              <a:rPr lang="el-GR" smtClean="0"/>
              <a:pPr/>
              <a:t>30</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7578C61-688C-4304-8DAB-6623436CA239}" type="slidenum">
              <a:rPr lang="el-GR" smtClean="0"/>
              <a:pPr/>
              <a:t>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7578C61-688C-4304-8DAB-6623436CA239}" type="slidenum">
              <a:rPr lang="el-GR" smtClean="0"/>
              <a:pPr/>
              <a:t>10</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7578C61-688C-4304-8DAB-6623436CA239}" type="slidenum">
              <a:rPr lang="el-GR" smtClean="0"/>
              <a:pPr/>
              <a:t>16</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7578C61-688C-4304-8DAB-6623436CA239}" type="slidenum">
              <a:rPr lang="el-GR" smtClean="0"/>
              <a:pPr/>
              <a:t>22</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7578C61-688C-4304-8DAB-6623436CA239}" type="slidenum">
              <a:rPr lang="el-GR" smtClean="0"/>
              <a:pPr/>
              <a:t>25</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7578C61-688C-4304-8DAB-6623436CA239}" type="slidenum">
              <a:rPr lang="el-GR" smtClean="0"/>
              <a:pPr/>
              <a:t>26</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7578C61-688C-4304-8DAB-6623436CA239}" type="slidenum">
              <a:rPr lang="el-GR" smtClean="0"/>
              <a:pPr/>
              <a:t>28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7578C61-688C-4304-8DAB-6623436CA239}" type="slidenum">
              <a:rPr lang="el-GR" smtClean="0"/>
              <a:pPr/>
              <a:t>29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9368273-0174-4E4F-B887-DAE0F26C16C8}" type="datetimeFigureOut">
              <a:rPr lang="el-GR" smtClean="0"/>
              <a:t>21/3/2021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00337BA-DC56-48F1-BB61-E0E8AC53DCC9}"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9368273-0174-4E4F-B887-DAE0F26C16C8}" type="datetimeFigureOut">
              <a:rPr lang="el-GR" smtClean="0"/>
              <a:t>21/3/2021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00337BA-DC56-48F1-BB61-E0E8AC53DCC9}"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9368273-0174-4E4F-B887-DAE0F26C16C8}" type="datetimeFigureOut">
              <a:rPr lang="el-GR" smtClean="0"/>
              <a:t>21/3/2021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00337BA-DC56-48F1-BB61-E0E8AC53DCC9}"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9368273-0174-4E4F-B887-DAE0F26C16C8}" type="datetimeFigureOut">
              <a:rPr lang="el-GR" smtClean="0"/>
              <a:t>21/3/2021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00337BA-DC56-48F1-BB61-E0E8AC53DCC9}"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9368273-0174-4E4F-B887-DAE0F26C16C8}" type="datetimeFigureOut">
              <a:rPr lang="el-GR" smtClean="0"/>
              <a:t>21/3/2021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00337BA-DC56-48F1-BB61-E0E8AC53DCC9}"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9368273-0174-4E4F-B887-DAE0F26C16C8}" type="datetimeFigureOut">
              <a:rPr lang="el-GR" smtClean="0"/>
              <a:t>21/3/2021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00337BA-DC56-48F1-BB61-E0E8AC53DCC9}"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9368273-0174-4E4F-B887-DAE0F26C16C8}" type="datetimeFigureOut">
              <a:rPr lang="el-GR" smtClean="0"/>
              <a:t>21/3/2021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00337BA-DC56-48F1-BB61-E0E8AC53DCC9}"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9368273-0174-4E4F-B887-DAE0F26C16C8}" type="datetimeFigureOut">
              <a:rPr lang="el-GR" smtClean="0"/>
              <a:t>21/3/2021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00337BA-DC56-48F1-BB61-E0E8AC53DCC9}"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9368273-0174-4E4F-B887-DAE0F26C16C8}" type="datetimeFigureOut">
              <a:rPr lang="el-GR" smtClean="0"/>
              <a:t>21/3/2021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00337BA-DC56-48F1-BB61-E0E8AC53DCC9}"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9368273-0174-4E4F-B887-DAE0F26C16C8}" type="datetimeFigureOut">
              <a:rPr lang="el-GR" smtClean="0"/>
              <a:t>21/3/2021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00337BA-DC56-48F1-BB61-E0E8AC53DCC9}"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9368273-0174-4E4F-B887-DAE0F26C16C8}" type="datetimeFigureOut">
              <a:rPr lang="el-GR" smtClean="0"/>
              <a:t>21/3/2021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00337BA-DC56-48F1-BB61-E0E8AC53DCC9}"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68273-0174-4E4F-B887-DAE0F26C16C8}" type="datetimeFigureOut">
              <a:rPr lang="el-GR" smtClean="0"/>
              <a:t>21/3/2021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337BA-DC56-48F1-BB61-E0E8AC53DCC9}"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3.pn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12.jpeg"/><Relationship Id="rId10" Type="http://schemas.openxmlformats.org/officeDocument/2006/relationships/image" Target="../media/image33.jpeg"/><Relationship Id="rId4" Type="http://schemas.openxmlformats.org/officeDocument/2006/relationships/image" Target="../media/image3.emf"/><Relationship Id="rId9" Type="http://schemas.openxmlformats.org/officeDocument/2006/relationships/image" Target="../media/image3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a:lum bright="70000"/>
          </a:blip>
          <a:srcRect/>
          <a:stretch>
            <a:fillRect/>
          </a:stretch>
        </p:blipFill>
        <p:spPr bwMode="auto">
          <a:xfrm>
            <a:off x="1577052" y="1"/>
            <a:ext cx="5989898" cy="6858000"/>
          </a:xfrm>
          <a:prstGeom prst="rect">
            <a:avLst/>
          </a:prstGeom>
          <a:noFill/>
          <a:ln w="9525">
            <a:noFill/>
            <a:miter lim="800000"/>
            <a:headEnd/>
            <a:tailEnd/>
          </a:ln>
          <a:effectLst/>
        </p:spPr>
      </p:pic>
      <p:pic>
        <p:nvPicPr>
          <p:cNvPr id="11268" name="Picture 4"/>
          <p:cNvPicPr>
            <a:picLocks noChangeAspect="1" noChangeArrowheads="1"/>
          </p:cNvPicPr>
          <p:nvPr/>
        </p:nvPicPr>
        <p:blipFill>
          <a:blip r:embed="rId3" cstate="print"/>
          <a:srcRect/>
          <a:stretch>
            <a:fillRect/>
          </a:stretch>
        </p:blipFill>
        <p:spPr bwMode="auto">
          <a:xfrm>
            <a:off x="0" y="5286388"/>
            <a:ext cx="1430750" cy="1571612"/>
          </a:xfrm>
          <a:prstGeom prst="rect">
            <a:avLst/>
          </a:prstGeom>
          <a:noFill/>
          <a:ln w="9525">
            <a:noFill/>
            <a:miter lim="800000"/>
            <a:headEnd/>
            <a:tailEnd/>
          </a:ln>
          <a:effectLst/>
        </p:spPr>
      </p:pic>
      <p:sp>
        <p:nvSpPr>
          <p:cNvPr id="2" name="1 - Τίτλος"/>
          <p:cNvSpPr>
            <a:spLocks noGrp="1"/>
          </p:cNvSpPr>
          <p:nvPr>
            <p:ph type="ctrTitle"/>
          </p:nvPr>
        </p:nvSpPr>
        <p:spPr>
          <a:xfrm>
            <a:off x="500034" y="2786058"/>
            <a:ext cx="8215370" cy="4000504"/>
          </a:xfrm>
        </p:spPr>
        <p:txBody>
          <a:bodyPr>
            <a:noAutofit/>
          </a:bodyPr>
          <a:lstStyle/>
          <a:p>
            <a:r>
              <a:rPr lang="en-US" sz="1800" dirty="0" err="1" smtClean="0"/>
              <a:t>Loukovitis</a:t>
            </a:r>
            <a:r>
              <a:rPr lang="en-US" sz="1800" dirty="0" smtClean="0"/>
              <a:t> D.</a:t>
            </a:r>
            <a:r>
              <a:rPr lang="en-US" sz="1800" baseline="30000" dirty="0" smtClean="0"/>
              <a:t>1</a:t>
            </a:r>
            <a:r>
              <a:rPr lang="en-US" sz="1800" dirty="0" smtClean="0"/>
              <a:t>,  Papapetrou M.</a:t>
            </a:r>
            <a:r>
              <a:rPr lang="en-US" sz="1800" baseline="30000" dirty="0" smtClean="0"/>
              <a:t>1</a:t>
            </a:r>
            <a:r>
              <a:rPr lang="en-US" sz="1800" dirty="0" smtClean="0"/>
              <a:t>, Papadopoulos O.</a:t>
            </a:r>
            <a:r>
              <a:rPr lang="en-US" sz="1800" baseline="30000" dirty="0" smtClean="0"/>
              <a:t>1</a:t>
            </a:r>
            <a:r>
              <a:rPr lang="en-US" sz="1800" dirty="0" smtClean="0"/>
              <a:t>, Kazlari Z.</a:t>
            </a:r>
            <a:r>
              <a:rPr lang="en-US" sz="1800" baseline="30000" dirty="0" smtClean="0"/>
              <a:t>1</a:t>
            </a:r>
            <a:r>
              <a:rPr lang="en-US" sz="1800" dirty="0" smtClean="0"/>
              <a:t>,  </a:t>
            </a:r>
            <a:r>
              <a:rPr lang="en-US" sz="1800" dirty="0" err="1" smtClean="0"/>
              <a:t>Peristeraki</a:t>
            </a:r>
            <a:r>
              <a:rPr lang="en-US" sz="1800" dirty="0" smtClean="0"/>
              <a:t> A.</a:t>
            </a:r>
            <a:r>
              <a:rPr lang="en-US" sz="1800" baseline="30000" dirty="0" smtClean="0"/>
              <a:t>1</a:t>
            </a:r>
            <a:r>
              <a:rPr lang="en-US" sz="1800" dirty="0" smtClean="0"/>
              <a:t>, </a:t>
            </a:r>
            <a:r>
              <a:rPr lang="en-US" sz="1800" dirty="0" err="1" smtClean="0"/>
              <a:t>Arsenova</a:t>
            </a:r>
            <a:r>
              <a:rPr lang="en-US" sz="1800" dirty="0" smtClean="0"/>
              <a:t> S.</a:t>
            </a:r>
            <a:r>
              <a:rPr lang="en-US" sz="1800" baseline="30000" dirty="0" smtClean="0"/>
              <a:t>2</a:t>
            </a:r>
            <a:r>
              <a:rPr lang="en-US" sz="1800" dirty="0" smtClean="0"/>
              <a:t> </a:t>
            </a:r>
            <a:r>
              <a:rPr lang="en-US" sz="1800" dirty="0" err="1" smtClean="0"/>
              <a:t>Bardarova</a:t>
            </a:r>
            <a:r>
              <a:rPr lang="en-US" sz="1800" dirty="0" smtClean="0"/>
              <a:t> D.</a:t>
            </a:r>
            <a:r>
              <a:rPr lang="en-US" sz="1800" baseline="30000" dirty="0" smtClean="0"/>
              <a:t>2</a:t>
            </a:r>
            <a:r>
              <a:rPr lang="en-US" sz="1800" dirty="0" smtClean="0"/>
              <a:t>, </a:t>
            </a:r>
            <a:r>
              <a:rPr lang="en-US" sz="1800" dirty="0" err="1" smtClean="0"/>
              <a:t>Doncheva</a:t>
            </a:r>
            <a:r>
              <a:rPr lang="en-US" sz="1800" dirty="0" smtClean="0"/>
              <a:t> D.</a:t>
            </a:r>
            <a:r>
              <a:rPr lang="en-US" sz="1800" baseline="30000" dirty="0" smtClean="0"/>
              <a:t>2</a:t>
            </a:r>
            <a:r>
              <a:rPr lang="en-US" sz="1800" dirty="0" smtClean="0"/>
              <a:t>, </a:t>
            </a:r>
            <a:r>
              <a:rPr lang="en-US" sz="1800" dirty="0" err="1" smtClean="0"/>
              <a:t>Hristova</a:t>
            </a:r>
            <a:r>
              <a:rPr lang="en-US" sz="1800" dirty="0" smtClean="0"/>
              <a:t> P.</a:t>
            </a:r>
            <a:r>
              <a:rPr lang="en-US" sz="1800" baseline="30000" dirty="0" smtClean="0"/>
              <a:t>2</a:t>
            </a:r>
            <a:r>
              <a:rPr lang="en-US" sz="1800" dirty="0" smtClean="0"/>
              <a:t>,  </a:t>
            </a:r>
            <a:r>
              <a:rPr lang="en-US" sz="1800" dirty="0" err="1" smtClean="0"/>
              <a:t>Theocharis</a:t>
            </a:r>
            <a:r>
              <a:rPr lang="en-US" sz="1800" dirty="0" smtClean="0"/>
              <a:t> S.</a:t>
            </a:r>
            <a:r>
              <a:rPr lang="en-US" sz="1800" baseline="30000" dirty="0" smtClean="0"/>
              <a:t>3</a:t>
            </a:r>
            <a:r>
              <a:rPr lang="en-US" sz="1800" dirty="0" smtClean="0"/>
              <a:t>, </a:t>
            </a:r>
            <a:r>
              <a:rPr lang="en-US" sz="1800" dirty="0" err="1" smtClean="0"/>
              <a:t>Karagiannidis</a:t>
            </a:r>
            <a:r>
              <a:rPr lang="en-US" sz="1800" dirty="0" smtClean="0"/>
              <a:t> C.</a:t>
            </a:r>
            <a:r>
              <a:rPr lang="en-US" sz="1800" baseline="30000" dirty="0" smtClean="0"/>
              <a:t>3</a:t>
            </a:r>
            <a:r>
              <a:rPr lang="en-US" sz="1800" dirty="0" smtClean="0"/>
              <a:t>, </a:t>
            </a:r>
            <a:r>
              <a:rPr lang="en-US" sz="1800" dirty="0" err="1" smtClean="0"/>
              <a:t>Koundouras</a:t>
            </a:r>
            <a:r>
              <a:rPr lang="en-US" sz="1800" dirty="0" smtClean="0"/>
              <a:t> S.</a:t>
            </a:r>
            <a:r>
              <a:rPr lang="en-US" sz="1800" baseline="30000" dirty="0" smtClean="0"/>
              <a:t>3</a:t>
            </a:r>
            <a:r>
              <a:rPr lang="en-US" sz="1800" dirty="0" smtClean="0"/>
              <a:t>, Giannakoula A.</a:t>
            </a:r>
            <a:r>
              <a:rPr lang="en-US" sz="1800" baseline="30000" dirty="0" smtClean="0"/>
              <a:t>1</a:t>
            </a:r>
            <a:r>
              <a:rPr lang="en-US" sz="1800" dirty="0" smtClean="0"/>
              <a:t>, </a:t>
            </a:r>
            <a:r>
              <a:rPr lang="en-US" sz="1800" dirty="0" err="1" smtClean="0"/>
              <a:t>Aggelopoulos</a:t>
            </a:r>
            <a:r>
              <a:rPr lang="en-US" sz="1800" dirty="0" smtClean="0"/>
              <a:t> S.</a:t>
            </a:r>
            <a:r>
              <a:rPr lang="en-US" sz="1800" baseline="30000" dirty="0" smtClean="0"/>
              <a:t>1</a:t>
            </a:r>
            <a:r>
              <a:rPr lang="en-US" sz="1800" dirty="0" smtClean="0"/>
              <a:t>, </a:t>
            </a:r>
            <a:r>
              <a:rPr lang="en-US" sz="1800" b="1" dirty="0" err="1" smtClean="0"/>
              <a:t>Chatziplis</a:t>
            </a:r>
            <a:r>
              <a:rPr lang="en-US" sz="1800" b="1" dirty="0" smtClean="0"/>
              <a:t> D.</a:t>
            </a:r>
            <a:r>
              <a:rPr lang="en-US" sz="1800" b="1" baseline="30000" dirty="0" smtClean="0"/>
              <a:t>1</a:t>
            </a:r>
            <a:r>
              <a:rPr lang="en-US" sz="1800" b="1" dirty="0" smtClean="0"/>
              <a:t> </a:t>
            </a:r>
            <a:r>
              <a:rPr lang="en-US" sz="2400" dirty="0" smtClean="0"/>
              <a:t/>
            </a:r>
            <a:br>
              <a:rPr lang="en-US" sz="2400" dirty="0" smtClean="0"/>
            </a:br>
            <a:r>
              <a:rPr lang="en-US" sz="1600" dirty="0" smtClean="0"/>
              <a:t> </a:t>
            </a:r>
            <a:br>
              <a:rPr lang="en-US" sz="1600" dirty="0" smtClean="0"/>
            </a:br>
            <a:r>
              <a:rPr lang="en-US" sz="1600" b="1" dirty="0" smtClean="0"/>
              <a:t>LABORATORY OF AGROBIOTECHNOLOGY AND INSPECTION OF AGRICULTURAL PRODUCTS</a:t>
            </a:r>
            <a:r>
              <a:rPr lang="en-US" sz="1400" b="1" dirty="0" smtClean="0"/>
              <a:t/>
            </a:r>
            <a:br>
              <a:rPr lang="en-US" sz="1400" b="1" dirty="0" smtClean="0"/>
            </a:br>
            <a:r>
              <a:rPr lang="en-US" sz="1400" dirty="0" smtClean="0"/>
              <a:t/>
            </a:r>
            <a:br>
              <a:rPr lang="en-US" sz="1400" dirty="0" smtClean="0"/>
            </a:br>
            <a:r>
              <a:rPr lang="en-US" sz="1600" i="1" baseline="30000" dirty="0" smtClean="0"/>
              <a:t>1</a:t>
            </a:r>
            <a:r>
              <a:rPr lang="en-US" sz="1600" i="1" dirty="0" smtClean="0"/>
              <a:t>Department of Agriculture, International Hellenic University, P.O. Box 141, 57400 </a:t>
            </a:r>
            <a:r>
              <a:rPr lang="en-US" sz="1600" i="1" dirty="0" err="1" smtClean="0"/>
              <a:t>Sindos</a:t>
            </a:r>
            <a:r>
              <a:rPr lang="en-US" sz="1600" i="1" dirty="0" smtClean="0"/>
              <a:t>, Thessaloniki, Greece</a:t>
            </a:r>
            <a:br>
              <a:rPr lang="en-US" sz="1600" i="1" dirty="0" smtClean="0"/>
            </a:br>
            <a:r>
              <a:rPr lang="en-US" sz="1600" i="1" baseline="30000" dirty="0" smtClean="0"/>
              <a:t>2</a:t>
            </a:r>
            <a:r>
              <a:rPr lang="en-US" sz="1600" i="1" dirty="0" smtClean="0"/>
              <a:t>Association Prosperity and Development in Bulgaria, 2700 </a:t>
            </a:r>
            <a:r>
              <a:rPr lang="en-US" sz="1600" i="1" dirty="0" err="1" smtClean="0"/>
              <a:t>Blagoevgrad</a:t>
            </a:r>
            <a:r>
              <a:rPr lang="en-US" sz="1600" i="1" dirty="0" smtClean="0"/>
              <a:t>, Bulgaria</a:t>
            </a:r>
            <a:br>
              <a:rPr lang="en-US" sz="1600" i="1" dirty="0" smtClean="0"/>
            </a:br>
            <a:r>
              <a:rPr lang="en-US" sz="1600" i="1" baseline="30000" dirty="0" smtClean="0"/>
              <a:t>3</a:t>
            </a:r>
            <a:r>
              <a:rPr lang="en-US" sz="1600" i="1" dirty="0" smtClean="0"/>
              <a:t>School of Agriculture, Aristotle University of Thessaloniki, 54124 Thessaloniki, Greece</a:t>
            </a:r>
            <a:r>
              <a:rPr lang="en-US" sz="1600" dirty="0" smtClean="0"/>
              <a:t/>
            </a:r>
            <a:br>
              <a:rPr lang="en-US" sz="1600" dirty="0" smtClean="0"/>
            </a:br>
            <a:r>
              <a:rPr lang="el-GR" sz="1600" dirty="0"/>
              <a:t/>
            </a:r>
            <a:br>
              <a:rPr lang="el-GR" sz="1600" dirty="0"/>
            </a:br>
            <a:r>
              <a:rPr lang="en-US" sz="1600" dirty="0" smtClean="0"/>
              <a:t>Work </a:t>
            </a:r>
            <a:r>
              <a:rPr lang="en-US" sz="1600" dirty="0"/>
              <a:t>Package 3: Diagnosis and project Strategy </a:t>
            </a:r>
            <a:r>
              <a:rPr lang="en-US" sz="1600" dirty="0" smtClean="0"/>
              <a:t>planning</a:t>
            </a:r>
            <a:br>
              <a:rPr lang="en-US" sz="1600" dirty="0" smtClean="0"/>
            </a:br>
            <a:r>
              <a:rPr lang="en-US" sz="1600" dirty="0" smtClean="0"/>
              <a:t>(D3.5.2:Scientific </a:t>
            </a:r>
            <a:r>
              <a:rPr lang="en-US" sz="1600" dirty="0"/>
              <a:t>work for the project implementation)</a:t>
            </a:r>
            <a:r>
              <a:rPr lang="el-GR" sz="1600" dirty="0"/>
              <a:t/>
            </a:r>
            <a:br>
              <a:rPr lang="el-GR" sz="1600" dirty="0"/>
            </a:br>
            <a:r>
              <a:rPr lang="en-US" sz="1600" dirty="0" smtClean="0"/>
              <a:t>Part </a:t>
            </a:r>
            <a:r>
              <a:rPr lang="en-US" sz="1600" dirty="0"/>
              <a:t>A: D3.5.2. «External expertise for DNA analysis</a:t>
            </a:r>
            <a:r>
              <a:rPr lang="en-US" sz="1600" dirty="0" smtClean="0"/>
              <a:t>»</a:t>
            </a:r>
            <a:endParaRPr lang="el-GR" dirty="0"/>
          </a:p>
        </p:txBody>
      </p:sp>
      <p:sp>
        <p:nvSpPr>
          <p:cNvPr id="3" name="2 - Υπότιτλος"/>
          <p:cNvSpPr>
            <a:spLocks noGrp="1"/>
          </p:cNvSpPr>
          <p:nvPr>
            <p:ph type="subTitle" idx="1"/>
          </p:nvPr>
        </p:nvSpPr>
        <p:spPr>
          <a:xfrm>
            <a:off x="2285984" y="142876"/>
            <a:ext cx="5143536" cy="642918"/>
          </a:xfrm>
        </p:spPr>
        <p:txBody>
          <a:bodyPr>
            <a:normAutofit fontScale="55000" lnSpcReduction="20000"/>
          </a:bodyPr>
          <a:lstStyle/>
          <a:p>
            <a:r>
              <a:rPr lang="en-US" sz="3600" b="1" dirty="0" smtClean="0">
                <a:solidFill>
                  <a:srgbClr val="00B050"/>
                </a:solidFill>
              </a:rPr>
              <a:t>‘‘SOS </a:t>
            </a:r>
            <a:r>
              <a:rPr lang="en-US" sz="3600" b="1" dirty="0">
                <a:solidFill>
                  <a:srgbClr val="00B050"/>
                </a:solidFill>
              </a:rPr>
              <a:t>for endangered traditional vine </a:t>
            </a:r>
            <a:r>
              <a:rPr lang="en-US" sz="3600" b="1" dirty="0" smtClean="0">
                <a:solidFill>
                  <a:srgbClr val="00B050"/>
                </a:solidFill>
              </a:rPr>
              <a:t>varieties-</a:t>
            </a:r>
            <a:r>
              <a:rPr lang="en-US" sz="3600" b="1" dirty="0" err="1" smtClean="0">
                <a:solidFill>
                  <a:srgbClr val="00B050"/>
                </a:solidFill>
              </a:rPr>
              <a:t>VineSOS</a:t>
            </a:r>
            <a:r>
              <a:rPr lang="en-US" sz="3600" b="1" dirty="0" smtClean="0">
                <a:solidFill>
                  <a:srgbClr val="00B050"/>
                </a:solidFill>
              </a:rPr>
              <a:t>’’</a:t>
            </a:r>
            <a:endParaRPr lang="el-GR" sz="3600" dirty="0">
              <a:solidFill>
                <a:srgbClr val="00B050"/>
              </a:solidFill>
            </a:endParaRPr>
          </a:p>
        </p:txBody>
      </p:sp>
      <p:pic>
        <p:nvPicPr>
          <p:cNvPr id="7" name="6 - Εικόνα"/>
          <p:cNvPicPr/>
          <p:nvPr/>
        </p:nvPicPr>
        <p:blipFill>
          <a:blip r:embed="rId4"/>
          <a:srcRect/>
          <a:stretch>
            <a:fillRect/>
          </a:stretch>
        </p:blipFill>
        <p:spPr bwMode="auto">
          <a:xfrm>
            <a:off x="66660" y="42844"/>
            <a:ext cx="2290762" cy="671512"/>
          </a:xfrm>
          <a:prstGeom prst="rect">
            <a:avLst/>
          </a:prstGeom>
          <a:noFill/>
          <a:ln w="9525">
            <a:noFill/>
            <a:miter lim="800000"/>
            <a:headEnd/>
            <a:tailEnd/>
          </a:ln>
        </p:spPr>
      </p:pic>
      <p:pic>
        <p:nvPicPr>
          <p:cNvPr id="8" name="2 - Εικόνα" descr="IHU_logo_blue_en.jpg"/>
          <p:cNvPicPr/>
          <p:nvPr/>
        </p:nvPicPr>
        <p:blipFill>
          <a:blip r:embed="rId5" cstate="print"/>
          <a:stretch>
            <a:fillRect/>
          </a:stretch>
        </p:blipFill>
        <p:spPr>
          <a:xfrm>
            <a:off x="7358082" y="0"/>
            <a:ext cx="1785918" cy="571480"/>
          </a:xfrm>
          <a:prstGeom prst="rect">
            <a:avLst/>
          </a:prstGeom>
        </p:spPr>
      </p:pic>
      <p:sp>
        <p:nvSpPr>
          <p:cNvPr id="10" name="9 - TextBox"/>
          <p:cNvSpPr txBox="1"/>
          <p:nvPr/>
        </p:nvSpPr>
        <p:spPr>
          <a:xfrm>
            <a:off x="0" y="899868"/>
            <a:ext cx="9144000" cy="1785104"/>
          </a:xfrm>
          <a:prstGeom prst="rect">
            <a:avLst/>
          </a:prstGeom>
          <a:noFill/>
        </p:spPr>
        <p:txBody>
          <a:bodyPr wrap="square" rtlCol="0">
            <a:spAutoFit/>
          </a:bodyPr>
          <a:lstStyle/>
          <a:p>
            <a:pPr algn="ctr"/>
            <a:r>
              <a:rPr lang="en-US" sz="2600" b="1" dirty="0" smtClean="0">
                <a:solidFill>
                  <a:schemeClr val="bg1">
                    <a:lumMod val="75000"/>
                  </a:schemeClr>
                </a:solidFill>
              </a:rPr>
              <a:t>Biodiversity in viticulture in the border area of Greece- Bulgaria.</a:t>
            </a:r>
            <a:r>
              <a:rPr lang="en-US" sz="2400" b="1" dirty="0" smtClean="0">
                <a:solidFill>
                  <a:schemeClr val="bg1">
                    <a:lumMod val="75000"/>
                  </a:schemeClr>
                </a:solidFill>
              </a:rPr>
              <a:t/>
            </a:r>
            <a:br>
              <a:rPr lang="en-US" sz="2400" b="1" dirty="0" smtClean="0">
                <a:solidFill>
                  <a:schemeClr val="bg1">
                    <a:lumMod val="75000"/>
                  </a:schemeClr>
                </a:solidFill>
              </a:rPr>
            </a:br>
            <a:r>
              <a:rPr lang="en-US" sz="2400" b="1" dirty="0" smtClean="0"/>
              <a:t>Methods for conservation of biodiversity and its utilization in:</a:t>
            </a:r>
            <a:br>
              <a:rPr lang="en-US" sz="2400" b="1" dirty="0" smtClean="0"/>
            </a:br>
            <a:r>
              <a:rPr lang="en-US" sz="2000" b="1" dirty="0" smtClean="0"/>
              <a:t>a) the protection of PDO and PGI products,</a:t>
            </a:r>
            <a:br>
              <a:rPr lang="en-US" sz="2000" b="1" dirty="0" smtClean="0"/>
            </a:br>
            <a:r>
              <a:rPr lang="en-US" sz="2000" b="1" dirty="0" smtClean="0"/>
              <a:t>b) the development of added value products and </a:t>
            </a:r>
            <a:br>
              <a:rPr lang="en-US" sz="2000" b="1" dirty="0" smtClean="0"/>
            </a:br>
            <a:r>
              <a:rPr lang="en-US" sz="2000" b="1" dirty="0" smtClean="0"/>
              <a:t>c) the development of robust and resistant genotypes.</a:t>
            </a:r>
            <a:endParaRPr lang="el-GR"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0 - Εικόνα" descr="Figure 1a_1000 dpi.tiff"/>
          <p:cNvPicPr/>
          <p:nvPr/>
        </p:nvPicPr>
        <p:blipFill>
          <a:blip r:embed="rId3" cstate="print"/>
          <a:stretch>
            <a:fillRect/>
          </a:stretch>
        </p:blipFill>
        <p:spPr>
          <a:xfrm>
            <a:off x="0" y="1428736"/>
            <a:ext cx="9144000" cy="5286412"/>
          </a:xfrm>
          <a:prstGeom prst="rect">
            <a:avLst/>
          </a:prstGeom>
        </p:spPr>
      </p:pic>
      <p:sp>
        <p:nvSpPr>
          <p:cNvPr id="6" name="5 - Έλλειψη"/>
          <p:cNvSpPr/>
          <p:nvPr/>
        </p:nvSpPr>
        <p:spPr>
          <a:xfrm>
            <a:off x="1928794" y="1428736"/>
            <a:ext cx="928694" cy="50006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Έλλειψη"/>
          <p:cNvSpPr/>
          <p:nvPr/>
        </p:nvSpPr>
        <p:spPr>
          <a:xfrm>
            <a:off x="2357422" y="2357430"/>
            <a:ext cx="928694" cy="50006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Έλλειψη"/>
          <p:cNvSpPr/>
          <p:nvPr/>
        </p:nvSpPr>
        <p:spPr>
          <a:xfrm>
            <a:off x="1142976" y="2857496"/>
            <a:ext cx="1428760" cy="50006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Έλλειψη"/>
          <p:cNvSpPr/>
          <p:nvPr/>
        </p:nvSpPr>
        <p:spPr>
          <a:xfrm>
            <a:off x="4071934" y="5143512"/>
            <a:ext cx="1143008"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Έλλειψη"/>
          <p:cNvSpPr/>
          <p:nvPr/>
        </p:nvSpPr>
        <p:spPr>
          <a:xfrm>
            <a:off x="3428992" y="6000768"/>
            <a:ext cx="928694"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Έλλειψη"/>
          <p:cNvSpPr/>
          <p:nvPr/>
        </p:nvSpPr>
        <p:spPr>
          <a:xfrm>
            <a:off x="2928926" y="3786190"/>
            <a:ext cx="1214446" cy="50006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Τίτλος"/>
          <p:cNvSpPr>
            <a:spLocks noGrp="1"/>
          </p:cNvSpPr>
          <p:nvPr>
            <p:ph type="title"/>
          </p:nvPr>
        </p:nvSpPr>
        <p:spPr>
          <a:xfrm>
            <a:off x="428596" y="142852"/>
            <a:ext cx="8229600" cy="1143000"/>
          </a:xfrm>
        </p:spPr>
        <p:txBody>
          <a:bodyPr>
            <a:noAutofit/>
          </a:bodyPr>
          <a:lstStyle/>
          <a:p>
            <a:r>
              <a:rPr lang="en-US" sz="3600" b="1" dirty="0" smtClean="0"/>
              <a:t>FURTHER RESEARCH FOR SELECTION FOR </a:t>
            </a:r>
            <a:r>
              <a:rPr lang="en-US" sz="3600" b="1" i="1" dirty="0" smtClean="0"/>
              <a:t>EX SITU </a:t>
            </a:r>
            <a:r>
              <a:rPr lang="en-US" sz="3600" b="1" dirty="0" smtClean="0"/>
              <a:t>AND IN </a:t>
            </a:r>
            <a:r>
              <a:rPr lang="en-US" sz="3600" b="1" i="1" dirty="0" smtClean="0"/>
              <a:t>SITU</a:t>
            </a:r>
            <a:r>
              <a:rPr lang="en-US" sz="3600" b="1" dirty="0" smtClean="0"/>
              <a:t> CONSERVATION</a:t>
            </a:r>
            <a:endParaRPr lang="el-GR" sz="3600" b="1" dirty="0"/>
          </a:p>
        </p:txBody>
      </p:sp>
      <p:sp>
        <p:nvSpPr>
          <p:cNvPr id="20" name="19 - Έλλειψη"/>
          <p:cNvSpPr/>
          <p:nvPr/>
        </p:nvSpPr>
        <p:spPr>
          <a:xfrm rot="21093728">
            <a:off x="5214942" y="3500438"/>
            <a:ext cx="3929058" cy="157163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0 - Έλλειψη"/>
          <p:cNvSpPr/>
          <p:nvPr/>
        </p:nvSpPr>
        <p:spPr>
          <a:xfrm>
            <a:off x="4000496" y="2928934"/>
            <a:ext cx="1428760" cy="92869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21 - Έλλειψη"/>
          <p:cNvSpPr/>
          <p:nvPr/>
        </p:nvSpPr>
        <p:spPr>
          <a:xfrm>
            <a:off x="7643834" y="2285992"/>
            <a:ext cx="1428760" cy="92869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Έλλειψη"/>
          <p:cNvSpPr/>
          <p:nvPr/>
        </p:nvSpPr>
        <p:spPr>
          <a:xfrm>
            <a:off x="5857884" y="3071810"/>
            <a:ext cx="1214446" cy="71438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FOOD AUTHENTICITY</a:t>
            </a:r>
            <a:endParaRPr lang="el-GR" b="1" dirty="0"/>
          </a:p>
        </p:txBody>
      </p:sp>
      <p:pic>
        <p:nvPicPr>
          <p:cNvPr id="1026" name="Picture 2"/>
          <p:cNvPicPr>
            <a:picLocks noChangeAspect="1" noChangeArrowheads="1"/>
          </p:cNvPicPr>
          <p:nvPr/>
        </p:nvPicPr>
        <p:blipFill>
          <a:blip r:embed="rId2"/>
          <a:srcRect/>
          <a:stretch>
            <a:fillRect/>
          </a:stretch>
        </p:blipFill>
        <p:spPr bwMode="auto">
          <a:xfrm>
            <a:off x="1000100" y="1571612"/>
            <a:ext cx="7292982" cy="50292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PDO AND PGI PRODUCTS</a:t>
            </a:r>
            <a:endParaRPr lang="el-GR" b="1" dirty="0"/>
          </a:p>
        </p:txBody>
      </p:sp>
      <p:sp>
        <p:nvSpPr>
          <p:cNvPr id="3" name="2 - Θέση περιεχομένου"/>
          <p:cNvSpPr>
            <a:spLocks noGrp="1"/>
          </p:cNvSpPr>
          <p:nvPr>
            <p:ph idx="1"/>
          </p:nvPr>
        </p:nvSpPr>
        <p:spPr/>
        <p:txBody>
          <a:bodyPr/>
          <a:lstStyle/>
          <a:p>
            <a:pPr>
              <a:buFont typeface="Calibri" pitchFamily="34" charset="0"/>
              <a:buChar char="•"/>
            </a:pPr>
            <a:r>
              <a:rPr lang="en-US" dirty="0" smtClean="0"/>
              <a:t>PRODUCTS OF DESTINATION OF ORIGIN</a:t>
            </a:r>
          </a:p>
          <a:p>
            <a:pPr>
              <a:buFont typeface="Calibri" pitchFamily="34" charset="0"/>
              <a:buChar char="•"/>
            </a:pPr>
            <a:r>
              <a:rPr lang="en-US" dirty="0" smtClean="0"/>
              <a:t>PRODUCTS OF GEOGRAPHICAL ORIGIN</a:t>
            </a:r>
          </a:p>
          <a:p>
            <a:pPr lvl="1">
              <a:buFont typeface="Calibri" pitchFamily="34" charset="0"/>
              <a:buChar char="•"/>
            </a:pPr>
            <a:r>
              <a:rPr lang="en-US" dirty="0" smtClean="0"/>
              <a:t>IT CAN BE DONE WITH OLIVE OIL (Alba et al. 2009)</a:t>
            </a:r>
          </a:p>
          <a:p>
            <a:pPr lvl="2">
              <a:buFont typeface="Calibri" pitchFamily="34" charset="0"/>
              <a:buChar char="•"/>
            </a:pPr>
            <a:r>
              <a:rPr lang="en-US" dirty="0" smtClean="0"/>
              <a:t>WHY NOT WITH WINE?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1414"/>
            <a:ext cx="8229600" cy="714380"/>
          </a:xfrm>
        </p:spPr>
        <p:txBody>
          <a:bodyPr>
            <a:normAutofit/>
          </a:bodyPr>
          <a:lstStyle/>
          <a:p>
            <a:r>
              <a:rPr lang="en-US" sz="2400" b="1" dirty="0" smtClean="0"/>
              <a:t>IT HAS BEEN DONE WITH OLIVE OIL WHY NOT WITH WINE?</a:t>
            </a:r>
            <a:endParaRPr lang="el-GR" sz="2400" b="1" dirty="0"/>
          </a:p>
        </p:txBody>
      </p:sp>
      <p:pic>
        <p:nvPicPr>
          <p:cNvPr id="1026" name="Picture 2"/>
          <p:cNvPicPr>
            <a:picLocks noChangeAspect="1" noChangeArrowheads="1"/>
          </p:cNvPicPr>
          <p:nvPr/>
        </p:nvPicPr>
        <p:blipFill>
          <a:blip r:embed="rId2"/>
          <a:srcRect/>
          <a:stretch>
            <a:fillRect/>
          </a:stretch>
        </p:blipFill>
        <p:spPr bwMode="auto">
          <a:xfrm>
            <a:off x="-32" y="642918"/>
            <a:ext cx="7715250" cy="24574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279427" y="2928934"/>
            <a:ext cx="6864574" cy="39290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Traceability of products</a:t>
            </a:r>
            <a:endParaRPr lang="el-GR" dirty="0"/>
          </a:p>
        </p:txBody>
      </p:sp>
      <p:pic>
        <p:nvPicPr>
          <p:cNvPr id="2050" name="Picture 2"/>
          <p:cNvPicPr>
            <a:picLocks noChangeAspect="1" noChangeArrowheads="1"/>
          </p:cNvPicPr>
          <p:nvPr/>
        </p:nvPicPr>
        <p:blipFill>
          <a:blip r:embed="rId2"/>
          <a:srcRect/>
          <a:stretch>
            <a:fillRect/>
          </a:stretch>
        </p:blipFill>
        <p:spPr bwMode="auto">
          <a:xfrm>
            <a:off x="1400815" y="1571612"/>
            <a:ext cx="6528771"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142852"/>
            <a:ext cx="7901014" cy="654032"/>
          </a:xfrm>
        </p:spPr>
        <p:txBody>
          <a:bodyPr>
            <a:normAutofit/>
          </a:bodyPr>
          <a:lstStyle/>
          <a:p>
            <a:r>
              <a:rPr lang="en-US" sz="3200" b="1" dirty="0" smtClean="0"/>
              <a:t>PDO and PGI PROCUCTS (Pereira et al. 2018)</a:t>
            </a:r>
            <a:endParaRPr lang="el-GR" sz="3200" b="1" dirty="0"/>
          </a:p>
        </p:txBody>
      </p:sp>
      <p:pic>
        <p:nvPicPr>
          <p:cNvPr id="3075" name="Picture 3"/>
          <p:cNvPicPr>
            <a:picLocks noChangeAspect="1" noChangeArrowheads="1"/>
          </p:cNvPicPr>
          <p:nvPr/>
        </p:nvPicPr>
        <p:blipFill>
          <a:blip r:embed="rId2"/>
          <a:srcRect/>
          <a:stretch>
            <a:fillRect/>
          </a:stretch>
        </p:blipFill>
        <p:spPr bwMode="auto">
          <a:xfrm>
            <a:off x="285720" y="928670"/>
            <a:ext cx="8692483" cy="4791677"/>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351302" y="5786454"/>
            <a:ext cx="8495698" cy="9937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p:cNvPicPr/>
          <p:nvPr/>
        </p:nvPicPr>
        <p:blipFill>
          <a:blip r:embed="rId3"/>
          <a:srcRect/>
          <a:stretch>
            <a:fillRect/>
          </a:stretch>
        </p:blipFill>
        <p:spPr bwMode="auto">
          <a:xfrm>
            <a:off x="66660" y="42844"/>
            <a:ext cx="2362200" cy="742950"/>
          </a:xfrm>
          <a:prstGeom prst="rect">
            <a:avLst/>
          </a:prstGeom>
          <a:noFill/>
          <a:ln w="9525">
            <a:noFill/>
            <a:miter lim="800000"/>
            <a:headEnd/>
            <a:tailEnd/>
          </a:ln>
        </p:spPr>
      </p:pic>
      <p:pic>
        <p:nvPicPr>
          <p:cNvPr id="8" name="2 - Εικόνα" descr="IHU_logo_blue_en.jpg"/>
          <p:cNvPicPr/>
          <p:nvPr/>
        </p:nvPicPr>
        <p:blipFill>
          <a:blip r:embed="rId4" cstate="print"/>
          <a:stretch>
            <a:fillRect/>
          </a:stretch>
        </p:blipFill>
        <p:spPr>
          <a:xfrm>
            <a:off x="7000892" y="0"/>
            <a:ext cx="2143108" cy="714356"/>
          </a:xfrm>
          <a:prstGeom prst="rect">
            <a:avLst/>
          </a:prstGeom>
        </p:spPr>
      </p:pic>
      <p:sp>
        <p:nvSpPr>
          <p:cNvPr id="11" name="10 - Τίτλος"/>
          <p:cNvSpPr>
            <a:spLocks noGrp="1"/>
          </p:cNvSpPr>
          <p:nvPr>
            <p:ph type="title"/>
          </p:nvPr>
        </p:nvSpPr>
        <p:spPr>
          <a:xfrm>
            <a:off x="214282" y="785802"/>
            <a:ext cx="8786874" cy="1143000"/>
          </a:xfrm>
        </p:spPr>
        <p:txBody>
          <a:bodyPr>
            <a:normAutofit/>
          </a:bodyPr>
          <a:lstStyle/>
          <a:p>
            <a:pPr>
              <a:tabLst>
                <a:tab pos="5465763" algn="l"/>
              </a:tabLst>
            </a:pPr>
            <a:r>
              <a:rPr lang="en-US" sz="3600" b="1" dirty="0" err="1" smtClean="0"/>
              <a:t>VineSOS</a:t>
            </a:r>
            <a:r>
              <a:rPr lang="en-US" sz="3600" b="1" dirty="0" smtClean="0"/>
              <a:t> next steps towards this direction </a:t>
            </a:r>
            <a:endParaRPr lang="el-GR" sz="3600" b="1" dirty="0"/>
          </a:p>
        </p:txBody>
      </p:sp>
      <p:pic>
        <p:nvPicPr>
          <p:cNvPr id="11268" name="Picture 4"/>
          <p:cNvPicPr>
            <a:picLocks noChangeAspect="1" noChangeArrowheads="1"/>
          </p:cNvPicPr>
          <p:nvPr/>
        </p:nvPicPr>
        <p:blipFill>
          <a:blip r:embed="rId5" cstate="print"/>
          <a:srcRect/>
          <a:stretch>
            <a:fillRect/>
          </a:stretch>
        </p:blipFill>
        <p:spPr bwMode="auto">
          <a:xfrm>
            <a:off x="0" y="5643578"/>
            <a:ext cx="1357290" cy="1214421"/>
          </a:xfrm>
          <a:prstGeom prst="rect">
            <a:avLst/>
          </a:prstGeom>
          <a:noFill/>
          <a:ln w="9525">
            <a:noFill/>
            <a:miter lim="800000"/>
            <a:headEnd/>
            <a:tailEnd/>
          </a:ln>
          <a:effectLst/>
        </p:spPr>
      </p:pic>
      <p:sp>
        <p:nvSpPr>
          <p:cNvPr id="12" name="11 - Θέση περιεχομένου"/>
          <p:cNvSpPr>
            <a:spLocks noGrp="1"/>
          </p:cNvSpPr>
          <p:nvPr>
            <p:ph idx="1"/>
          </p:nvPr>
        </p:nvSpPr>
        <p:spPr>
          <a:xfrm>
            <a:off x="214282" y="2000240"/>
            <a:ext cx="8686800" cy="4357717"/>
          </a:xfrm>
        </p:spPr>
        <p:txBody>
          <a:bodyPr>
            <a:noAutofit/>
          </a:bodyPr>
          <a:lstStyle/>
          <a:p>
            <a:pPr algn="just">
              <a:buFont typeface="Calibri" pitchFamily="34" charset="0"/>
              <a:buChar char="●"/>
            </a:pPr>
            <a:r>
              <a:rPr lang="en-US" dirty="0" smtClean="0"/>
              <a:t>Currently in Laboratory of </a:t>
            </a:r>
            <a:r>
              <a:rPr lang="en-US" dirty="0" err="1" smtClean="0"/>
              <a:t>Agrobiotechnology</a:t>
            </a:r>
            <a:r>
              <a:rPr lang="en-US" dirty="0" smtClean="0"/>
              <a:t> and Inspection of Agricultural Products</a:t>
            </a:r>
          </a:p>
          <a:p>
            <a:pPr lvl="1" algn="just">
              <a:buFont typeface="Calibri" pitchFamily="34" charset="0"/>
              <a:buChar char="●"/>
            </a:pPr>
            <a:r>
              <a:rPr lang="en-US" dirty="0" smtClean="0"/>
              <a:t>DNA isolation from wine samples is in progress.</a:t>
            </a:r>
          </a:p>
          <a:p>
            <a:pPr lvl="2" algn="just">
              <a:buFont typeface="Calibri" pitchFamily="34" charset="0"/>
              <a:buChar char="●"/>
            </a:pPr>
            <a:r>
              <a:rPr lang="en-US" dirty="0" smtClean="0"/>
              <a:t>Genotype for the same microsatellites the wine samples</a:t>
            </a:r>
          </a:p>
          <a:p>
            <a:pPr lvl="3" algn="just">
              <a:buFont typeface="Calibri" pitchFamily="34" charset="0"/>
              <a:buChar char="●"/>
            </a:pPr>
            <a:r>
              <a:rPr lang="en-US" dirty="0" smtClean="0"/>
              <a:t>Genetic discrimination of </a:t>
            </a:r>
            <a:r>
              <a:rPr lang="en-US" dirty="0" err="1" smtClean="0"/>
              <a:t>monovarietal</a:t>
            </a:r>
            <a:r>
              <a:rPr lang="en-US" dirty="0" smtClean="0"/>
              <a:t> wines from local varieties between each other and from commercial varieties</a:t>
            </a:r>
          </a:p>
          <a:p>
            <a:pPr algn="just">
              <a:buNone/>
            </a:pPr>
            <a:endParaRPr lang="en-US" i="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0"/>
            <a:ext cx="8229600" cy="928670"/>
          </a:xfrm>
        </p:spPr>
        <p:txBody>
          <a:bodyPr/>
          <a:lstStyle/>
          <a:p>
            <a:r>
              <a:rPr lang="en-US" b="1" dirty="0" smtClean="0"/>
              <a:t>DNA </a:t>
            </a:r>
            <a:r>
              <a:rPr lang="en-US" b="1" dirty="0" err="1" smtClean="0"/>
              <a:t>Barcoding</a:t>
            </a:r>
            <a:endParaRPr lang="el-GR" b="1" dirty="0"/>
          </a:p>
        </p:txBody>
      </p:sp>
      <p:sp>
        <p:nvSpPr>
          <p:cNvPr id="3" name="2 - Θέση περιεχομένου"/>
          <p:cNvSpPr>
            <a:spLocks noGrp="1"/>
          </p:cNvSpPr>
          <p:nvPr>
            <p:ph idx="1"/>
          </p:nvPr>
        </p:nvSpPr>
        <p:spPr>
          <a:xfrm>
            <a:off x="571472" y="928670"/>
            <a:ext cx="8229600" cy="4000528"/>
          </a:xfrm>
        </p:spPr>
        <p:txBody>
          <a:bodyPr/>
          <a:lstStyle/>
          <a:p>
            <a:pPr>
              <a:buFont typeface="Calibri" pitchFamily="34" charset="0"/>
              <a:buChar char="•"/>
            </a:pPr>
            <a:r>
              <a:rPr lang="en-US" dirty="0" smtClean="0"/>
              <a:t>DNA isolation</a:t>
            </a:r>
          </a:p>
          <a:p>
            <a:pPr lvl="1">
              <a:buFont typeface="Calibri" pitchFamily="34" charset="0"/>
              <a:buChar char="•"/>
            </a:pPr>
            <a:r>
              <a:rPr lang="en-US" dirty="0" smtClean="0"/>
              <a:t>From single species/varieties samples</a:t>
            </a:r>
          </a:p>
          <a:p>
            <a:pPr lvl="1">
              <a:buFont typeface="Calibri" pitchFamily="34" charset="0"/>
              <a:buChar char="•"/>
            </a:pPr>
            <a:r>
              <a:rPr lang="en-US" dirty="0" smtClean="0"/>
              <a:t>From mixed species/varieties samples</a:t>
            </a:r>
          </a:p>
          <a:p>
            <a:pPr>
              <a:buFont typeface="Calibri" pitchFamily="34" charset="0"/>
              <a:buChar char="•"/>
            </a:pPr>
            <a:r>
              <a:rPr lang="en-US" dirty="0" smtClean="0"/>
              <a:t>DNA sequencing</a:t>
            </a:r>
          </a:p>
          <a:p>
            <a:pPr>
              <a:buFont typeface="Calibri" pitchFamily="34" charset="0"/>
              <a:buChar char="•"/>
            </a:pPr>
            <a:r>
              <a:rPr lang="en-US" dirty="0" smtClean="0"/>
              <a:t>Comparison of the DNA sequence with the species/</a:t>
            </a:r>
            <a:r>
              <a:rPr lang="en-US" dirty="0" err="1" smtClean="0"/>
              <a:t>variatal</a:t>
            </a:r>
            <a:r>
              <a:rPr lang="en-US" dirty="0" smtClean="0"/>
              <a:t> sequence database</a:t>
            </a:r>
          </a:p>
          <a:p>
            <a:pPr>
              <a:buFont typeface="Calibri" pitchFamily="34" charset="0"/>
              <a:buChar char="•"/>
            </a:pPr>
            <a:r>
              <a:rPr lang="en-US" dirty="0" smtClean="0"/>
              <a:t>Results</a:t>
            </a:r>
            <a:endParaRPr lang="el-GR" dirty="0"/>
          </a:p>
        </p:txBody>
      </p:sp>
      <p:pic>
        <p:nvPicPr>
          <p:cNvPr id="110596" name="Picture 4" descr="DNA Barcoding"/>
          <p:cNvPicPr>
            <a:picLocks noChangeAspect="1" noChangeArrowheads="1"/>
          </p:cNvPicPr>
          <p:nvPr/>
        </p:nvPicPr>
        <p:blipFill>
          <a:blip r:embed="rId2"/>
          <a:srcRect/>
          <a:stretch>
            <a:fillRect/>
          </a:stretch>
        </p:blipFill>
        <p:spPr bwMode="auto">
          <a:xfrm>
            <a:off x="285720" y="4643446"/>
            <a:ext cx="2862240" cy="2148924"/>
          </a:xfrm>
          <a:prstGeom prst="rect">
            <a:avLst/>
          </a:prstGeom>
          <a:noFill/>
        </p:spPr>
      </p:pic>
      <p:pic>
        <p:nvPicPr>
          <p:cNvPr id="110598" name="Picture 6" descr="DNA Barcoding - Identify Unknown Organisms from their DNA -  BayAreaScience.org"/>
          <p:cNvPicPr>
            <a:picLocks noChangeAspect="1" noChangeArrowheads="1"/>
          </p:cNvPicPr>
          <p:nvPr/>
        </p:nvPicPr>
        <p:blipFill>
          <a:blip r:embed="rId3"/>
          <a:srcRect/>
          <a:stretch>
            <a:fillRect/>
          </a:stretch>
        </p:blipFill>
        <p:spPr bwMode="auto">
          <a:xfrm>
            <a:off x="5072066" y="4226849"/>
            <a:ext cx="3500422" cy="263115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0"/>
            <a:ext cx="8229600" cy="1143000"/>
          </a:xfrm>
        </p:spPr>
        <p:txBody>
          <a:bodyPr/>
          <a:lstStyle/>
          <a:p>
            <a:r>
              <a:rPr lang="en-US" b="1" dirty="0" smtClean="0"/>
              <a:t>DNA </a:t>
            </a:r>
            <a:r>
              <a:rPr lang="en-US" b="1" dirty="0" err="1" smtClean="0"/>
              <a:t>Barcoding</a:t>
            </a:r>
            <a:endParaRPr lang="el-GR" b="1" dirty="0"/>
          </a:p>
        </p:txBody>
      </p:sp>
      <p:pic>
        <p:nvPicPr>
          <p:cNvPr id="100354" name="Picture 2" descr="https://d2cbg94ubxgsnp.cloudfront.net/Pictures/480xAny/4/2/6/87426_ga_jf-2014-03413f_0005_630.png"/>
          <p:cNvPicPr>
            <a:picLocks noChangeAspect="1" noChangeArrowheads="1"/>
          </p:cNvPicPr>
          <p:nvPr/>
        </p:nvPicPr>
        <p:blipFill>
          <a:blip r:embed="rId2"/>
          <a:srcRect/>
          <a:stretch>
            <a:fillRect/>
          </a:stretch>
        </p:blipFill>
        <p:spPr bwMode="auto">
          <a:xfrm>
            <a:off x="4535963" y="4572008"/>
            <a:ext cx="4465160" cy="2102346"/>
          </a:xfrm>
          <a:prstGeom prst="rect">
            <a:avLst/>
          </a:prstGeom>
          <a:noFill/>
          <a:ln>
            <a:solidFill>
              <a:schemeClr val="tx1"/>
            </a:solidFill>
          </a:ln>
        </p:spPr>
      </p:pic>
      <p:pic>
        <p:nvPicPr>
          <p:cNvPr id="100357" name="Picture 5" descr="https://www.researchgate.net/profile/Jon_Corell/publication/262235357/figure/fig1/AS:296844354703371@1447784617976/Schematic-representation-of-the-processes-of-DNA-barcoding-left-and-metabarcoding.png"/>
          <p:cNvPicPr>
            <a:picLocks noChangeAspect="1" noChangeArrowheads="1"/>
          </p:cNvPicPr>
          <p:nvPr/>
        </p:nvPicPr>
        <p:blipFill>
          <a:blip r:embed="rId3"/>
          <a:srcRect/>
          <a:stretch>
            <a:fillRect/>
          </a:stretch>
        </p:blipFill>
        <p:spPr bwMode="auto">
          <a:xfrm>
            <a:off x="-32" y="857231"/>
            <a:ext cx="4429156" cy="5905541"/>
          </a:xfrm>
          <a:prstGeom prst="rect">
            <a:avLst/>
          </a:prstGeom>
          <a:noFill/>
        </p:spPr>
      </p:pic>
      <p:sp>
        <p:nvSpPr>
          <p:cNvPr id="7" name="6 - TextBox"/>
          <p:cNvSpPr txBox="1"/>
          <p:nvPr/>
        </p:nvSpPr>
        <p:spPr>
          <a:xfrm>
            <a:off x="5572132" y="4071942"/>
            <a:ext cx="3182410" cy="369332"/>
          </a:xfrm>
          <a:prstGeom prst="rect">
            <a:avLst/>
          </a:prstGeom>
          <a:noFill/>
          <a:ln>
            <a:solidFill>
              <a:schemeClr val="tx1"/>
            </a:solidFill>
          </a:ln>
        </p:spPr>
        <p:txBody>
          <a:bodyPr wrap="none" rtlCol="0">
            <a:spAutoFit/>
          </a:bodyPr>
          <a:lstStyle/>
          <a:p>
            <a:r>
              <a:rPr lang="en-US" b="1" dirty="0" smtClean="0"/>
              <a:t>Species origin detection in food</a:t>
            </a:r>
            <a:endParaRPr lang="el-G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71422"/>
            <a:ext cx="8229600" cy="1143000"/>
          </a:xfrm>
        </p:spPr>
        <p:txBody>
          <a:bodyPr>
            <a:normAutofit/>
          </a:bodyPr>
          <a:lstStyle/>
          <a:p>
            <a:r>
              <a:rPr lang="en-US" sz="3200" b="1" dirty="0" smtClean="0"/>
              <a:t>DNA </a:t>
            </a:r>
            <a:r>
              <a:rPr lang="en-US" sz="3200" b="1" dirty="0" err="1" smtClean="0"/>
              <a:t>barcoding</a:t>
            </a:r>
            <a:r>
              <a:rPr lang="en-US" sz="3200" b="1" dirty="0" smtClean="0"/>
              <a:t> in the future using Next Generation Sequencing technologies</a:t>
            </a:r>
            <a:endParaRPr lang="el-GR" sz="3200" b="1" dirty="0"/>
          </a:p>
        </p:txBody>
      </p:sp>
      <p:pic>
        <p:nvPicPr>
          <p:cNvPr id="99330" name="Picture 2"/>
          <p:cNvPicPr>
            <a:picLocks noChangeAspect="1" noChangeArrowheads="1"/>
          </p:cNvPicPr>
          <p:nvPr/>
        </p:nvPicPr>
        <p:blipFill>
          <a:blip r:embed="rId2"/>
          <a:srcRect/>
          <a:stretch>
            <a:fillRect/>
          </a:stretch>
        </p:blipFill>
        <p:spPr bwMode="auto">
          <a:xfrm>
            <a:off x="428596" y="1163628"/>
            <a:ext cx="8554552" cy="2265372"/>
          </a:xfrm>
          <a:prstGeom prst="rect">
            <a:avLst/>
          </a:prstGeom>
          <a:noFill/>
          <a:ln w="9525">
            <a:noFill/>
            <a:miter lim="800000"/>
            <a:headEnd/>
            <a:tailEnd/>
          </a:ln>
          <a:effectLst/>
        </p:spPr>
      </p:pic>
      <p:pic>
        <p:nvPicPr>
          <p:cNvPr id="99331" name="Picture 3"/>
          <p:cNvPicPr>
            <a:picLocks noChangeAspect="1" noChangeArrowheads="1"/>
          </p:cNvPicPr>
          <p:nvPr/>
        </p:nvPicPr>
        <p:blipFill>
          <a:blip r:embed="rId3"/>
          <a:srcRect/>
          <a:stretch>
            <a:fillRect/>
          </a:stretch>
        </p:blipFill>
        <p:spPr bwMode="auto">
          <a:xfrm>
            <a:off x="455076" y="3643314"/>
            <a:ext cx="3688296" cy="2786082"/>
          </a:xfrm>
          <a:prstGeom prst="rect">
            <a:avLst/>
          </a:prstGeom>
          <a:noFill/>
          <a:ln w="9525">
            <a:noFill/>
            <a:miter lim="800000"/>
            <a:headEnd/>
            <a:tailEnd/>
          </a:ln>
          <a:effectLst/>
        </p:spPr>
      </p:pic>
      <p:pic>
        <p:nvPicPr>
          <p:cNvPr id="99332" name="Picture 4"/>
          <p:cNvPicPr>
            <a:picLocks noChangeAspect="1" noChangeArrowheads="1"/>
          </p:cNvPicPr>
          <p:nvPr/>
        </p:nvPicPr>
        <p:blipFill>
          <a:blip r:embed="rId4"/>
          <a:srcRect/>
          <a:stretch>
            <a:fillRect/>
          </a:stretch>
        </p:blipFill>
        <p:spPr bwMode="auto">
          <a:xfrm>
            <a:off x="4429124" y="3214686"/>
            <a:ext cx="4295775" cy="338137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CONSERVATION OF BIODIVERSITY</a:t>
            </a:r>
            <a:endParaRPr lang="el-GR" b="1" dirty="0"/>
          </a:p>
        </p:txBody>
      </p:sp>
      <p:sp>
        <p:nvSpPr>
          <p:cNvPr id="3" name="2 - Θέση περιεχομένου"/>
          <p:cNvSpPr>
            <a:spLocks noGrp="1"/>
          </p:cNvSpPr>
          <p:nvPr>
            <p:ph idx="1"/>
          </p:nvPr>
        </p:nvSpPr>
        <p:spPr>
          <a:xfrm>
            <a:off x="457200" y="1285860"/>
            <a:ext cx="8229600" cy="4840303"/>
          </a:xfrm>
        </p:spPr>
        <p:txBody>
          <a:bodyPr>
            <a:normAutofit fontScale="85000" lnSpcReduction="20000"/>
          </a:bodyPr>
          <a:lstStyle/>
          <a:p>
            <a:pPr algn="just">
              <a:buFont typeface="Calibri" pitchFamily="34" charset="0"/>
              <a:buChar char="•"/>
            </a:pPr>
            <a:r>
              <a:rPr lang="en-US" dirty="0" smtClean="0"/>
              <a:t>Biodiversity: “Biodiversity is the variability among living organisms from all sources, including terrestrial, marine, and other aquatic ecosystems and the ecological complexes of which they are part; this includes diversity within species, between species, and of ecosystems”.</a:t>
            </a:r>
          </a:p>
          <a:p>
            <a:pPr algn="just">
              <a:buFont typeface="Calibri" pitchFamily="34" charset="0"/>
              <a:buChar char="•"/>
            </a:pPr>
            <a:r>
              <a:rPr lang="en-US" dirty="0" smtClean="0"/>
              <a:t>“Conservation of biodiversity is protection, </a:t>
            </a:r>
            <a:r>
              <a:rPr lang="en-US" dirty="0" err="1" smtClean="0"/>
              <a:t>upliftment</a:t>
            </a:r>
            <a:r>
              <a:rPr lang="en-US" dirty="0" smtClean="0"/>
              <a:t> and scientific management of biodiversity so as to maintain it at its threshold level and derive sustainable benefits for the present and future generation”</a:t>
            </a:r>
          </a:p>
          <a:p>
            <a:pPr algn="just">
              <a:buFont typeface="Calibri" pitchFamily="34" charset="0"/>
              <a:buChar char="•"/>
            </a:pPr>
            <a:r>
              <a:rPr lang="en-US" dirty="0" smtClean="0"/>
              <a:t>There other definitions …</a:t>
            </a:r>
          </a:p>
          <a:p>
            <a:pPr lvl="1" algn="just">
              <a:buFont typeface="Calibri" pitchFamily="34" charset="0"/>
              <a:buChar char="•"/>
            </a:pPr>
            <a:r>
              <a:rPr lang="en-US" dirty="0" smtClean="0"/>
              <a:t>Most of them however are </a:t>
            </a:r>
            <a:r>
              <a:rPr lang="en-US" i="1" dirty="0" smtClean="0"/>
              <a:t>ad-hoc</a:t>
            </a:r>
          </a:p>
          <a:p>
            <a:pPr lvl="2" algn="just">
              <a:buFont typeface="Calibri" pitchFamily="34" charset="0"/>
              <a:buChar char="•"/>
            </a:pPr>
            <a:r>
              <a:rPr lang="en-US" dirty="0" smtClean="0"/>
              <a:t>Nevertheless, lets see the conservation of diversity from a more practical farming and breeding (genetic) perspective…..</a:t>
            </a:r>
          </a:p>
          <a:p>
            <a:pPr algn="just">
              <a:buFont typeface="Calibri" pitchFamily="34" charset="0"/>
              <a:buChar char="•"/>
            </a:pP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0"/>
            <a:ext cx="8229600" cy="928670"/>
          </a:xfrm>
        </p:spPr>
        <p:txBody>
          <a:bodyPr/>
          <a:lstStyle/>
          <a:p>
            <a:r>
              <a:rPr lang="en-US" b="1" dirty="0" smtClean="0"/>
              <a:t>ADDED VALUE PRODUCTS</a:t>
            </a:r>
            <a:endParaRPr lang="el-GR" b="1" dirty="0"/>
          </a:p>
        </p:txBody>
      </p:sp>
      <p:sp>
        <p:nvSpPr>
          <p:cNvPr id="3" name="2 - Θέση περιεχομένου"/>
          <p:cNvSpPr>
            <a:spLocks noGrp="1"/>
          </p:cNvSpPr>
          <p:nvPr>
            <p:ph idx="1"/>
          </p:nvPr>
        </p:nvSpPr>
        <p:spPr>
          <a:xfrm>
            <a:off x="457200" y="874713"/>
            <a:ext cx="8229600" cy="5340369"/>
          </a:xfrm>
        </p:spPr>
        <p:txBody>
          <a:bodyPr>
            <a:normAutofit/>
          </a:bodyPr>
          <a:lstStyle/>
          <a:p>
            <a:pPr algn="just">
              <a:buFont typeface="Calibri" pitchFamily="34" charset="0"/>
              <a:buChar char="•"/>
            </a:pPr>
            <a:r>
              <a:rPr lang="en-US" dirty="0" smtClean="0"/>
              <a:t>EXAMPLES FROM AGRICUTLURE</a:t>
            </a:r>
          </a:p>
          <a:p>
            <a:pPr lvl="1" algn="just">
              <a:buFont typeface="Calibri" pitchFamily="34" charset="0"/>
              <a:buChar char="•"/>
            </a:pPr>
            <a:r>
              <a:rPr lang="en-US" dirty="0" smtClean="0"/>
              <a:t>BEEF MEAT FROM THE BREED OF ABERDEEN ANGUS BREED HAS A PREMIUM VALUE (HIGHER THAN OTHER BREEDS)</a:t>
            </a:r>
          </a:p>
          <a:p>
            <a:pPr lvl="2" algn="just">
              <a:buFont typeface="Calibri" pitchFamily="34" charset="0"/>
              <a:buChar char="•"/>
            </a:pPr>
            <a:r>
              <a:rPr lang="en-US" dirty="0" smtClean="0"/>
              <a:t>GENETIC POTENTIAL FOR HIGHER INTREMASCULAR FAT THAT GIVES BETTER TENDERNESS, TASTE AND TEXTURE.</a:t>
            </a:r>
          </a:p>
          <a:p>
            <a:pPr lvl="1" algn="just">
              <a:buFont typeface="Calibri" pitchFamily="34" charset="0"/>
              <a:buChar char="•"/>
            </a:pPr>
            <a:r>
              <a:rPr lang="en-US" dirty="0" smtClean="0"/>
              <a:t>OLIVE OIL FROM KORONEIKI VARIETY HAS A PREMIUM VALUE</a:t>
            </a:r>
          </a:p>
          <a:p>
            <a:pPr lvl="2" algn="just">
              <a:buFont typeface="Calibri" pitchFamily="34" charset="0"/>
              <a:buChar char="•"/>
            </a:pPr>
            <a:r>
              <a:rPr lang="en-US" dirty="0" smtClean="0"/>
              <a:t>Olive oils from the </a:t>
            </a:r>
            <a:r>
              <a:rPr lang="en-US" dirty="0" err="1" smtClean="0"/>
              <a:t>Koroneiki</a:t>
            </a:r>
            <a:r>
              <a:rPr lang="en-US" dirty="0" smtClean="0"/>
              <a:t> variety showed significantly higher monounsaturated/polyunsaturated fatty acid ratios, which are particularly important for the stability of the oil against oxidation. </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4"/>
            <a:ext cx="8229600" cy="857256"/>
          </a:xfrm>
        </p:spPr>
        <p:txBody>
          <a:bodyPr>
            <a:normAutofit/>
          </a:bodyPr>
          <a:lstStyle/>
          <a:p>
            <a:r>
              <a:rPr lang="en-US" sz="3200" b="1" dirty="0" smtClean="0"/>
              <a:t>Its been done in olive oil. Why not in wines?</a:t>
            </a:r>
            <a:endParaRPr lang="el-GR" sz="3200" b="1" dirty="0"/>
          </a:p>
        </p:txBody>
      </p:sp>
      <p:pic>
        <p:nvPicPr>
          <p:cNvPr id="4098" name="Picture 2"/>
          <p:cNvPicPr>
            <a:picLocks noChangeAspect="1" noChangeArrowheads="1"/>
          </p:cNvPicPr>
          <p:nvPr/>
        </p:nvPicPr>
        <p:blipFill>
          <a:blip r:embed="rId2"/>
          <a:srcRect/>
          <a:stretch>
            <a:fillRect/>
          </a:stretch>
        </p:blipFill>
        <p:spPr bwMode="auto">
          <a:xfrm>
            <a:off x="2428861" y="632243"/>
            <a:ext cx="4756164" cy="6206707"/>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0 - Εικόνα" descr="Figure 1a_1000 dpi.tiff"/>
          <p:cNvPicPr/>
          <p:nvPr/>
        </p:nvPicPr>
        <p:blipFill>
          <a:blip r:embed="rId3" cstate="print"/>
          <a:stretch>
            <a:fillRect/>
          </a:stretch>
        </p:blipFill>
        <p:spPr>
          <a:xfrm>
            <a:off x="0" y="1428736"/>
            <a:ext cx="9144000" cy="5286412"/>
          </a:xfrm>
          <a:prstGeom prst="rect">
            <a:avLst/>
          </a:prstGeom>
        </p:spPr>
      </p:pic>
      <p:sp>
        <p:nvSpPr>
          <p:cNvPr id="6" name="5 - Έλλειψη"/>
          <p:cNvSpPr/>
          <p:nvPr/>
        </p:nvSpPr>
        <p:spPr>
          <a:xfrm>
            <a:off x="1928794" y="1428736"/>
            <a:ext cx="928694" cy="50006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Έλλειψη"/>
          <p:cNvSpPr/>
          <p:nvPr/>
        </p:nvSpPr>
        <p:spPr>
          <a:xfrm>
            <a:off x="2357422" y="2357430"/>
            <a:ext cx="928694" cy="50006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Έλλειψη"/>
          <p:cNvSpPr/>
          <p:nvPr/>
        </p:nvSpPr>
        <p:spPr>
          <a:xfrm>
            <a:off x="1142976" y="2857496"/>
            <a:ext cx="1428760" cy="50006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Έλλειψη"/>
          <p:cNvSpPr/>
          <p:nvPr/>
        </p:nvSpPr>
        <p:spPr>
          <a:xfrm>
            <a:off x="4071934" y="5143512"/>
            <a:ext cx="1143008"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Έλλειψη"/>
          <p:cNvSpPr/>
          <p:nvPr/>
        </p:nvSpPr>
        <p:spPr>
          <a:xfrm>
            <a:off x="3428992" y="6000768"/>
            <a:ext cx="928694"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Τίτλος"/>
          <p:cNvSpPr>
            <a:spLocks noGrp="1"/>
          </p:cNvSpPr>
          <p:nvPr>
            <p:ph type="title"/>
          </p:nvPr>
        </p:nvSpPr>
        <p:spPr>
          <a:xfrm>
            <a:off x="428596" y="142852"/>
            <a:ext cx="8229600" cy="1143000"/>
          </a:xfrm>
        </p:spPr>
        <p:txBody>
          <a:bodyPr>
            <a:noAutofit/>
          </a:bodyPr>
          <a:lstStyle/>
          <a:p>
            <a:r>
              <a:rPr lang="en-US" sz="2800" b="1" dirty="0" smtClean="0"/>
              <a:t>DO WE KNOW THE QUALITY OR EVEN THE AGRONOMIC PROFILE OF THESE HIGHLY GENETICALLY DIFFERENTIATED  VARIETIES?</a:t>
            </a:r>
            <a:endParaRPr lang="el-GR" sz="28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3200" b="1" dirty="0" smtClean="0"/>
              <a:t>SOME WINERIES WERE QUITE SUCCESFULL WITH ALMOST EXTINCT VARIETIES OR BY USING LOCAL VARIETIES IN MUTIVARIETAL WINES</a:t>
            </a:r>
            <a:endParaRPr lang="el-GR" sz="3200" b="1" dirty="0"/>
          </a:p>
        </p:txBody>
      </p:sp>
      <p:pic>
        <p:nvPicPr>
          <p:cNvPr id="5122" name="Picture 2" descr="https://www.gerovassiliou.gr/sites/default/files/images/wines/gr_malagousia.jpg"/>
          <p:cNvPicPr>
            <a:picLocks noChangeAspect="1" noChangeArrowheads="1"/>
          </p:cNvPicPr>
          <p:nvPr/>
        </p:nvPicPr>
        <p:blipFill>
          <a:blip r:embed="rId2"/>
          <a:srcRect/>
          <a:stretch>
            <a:fillRect/>
          </a:stretch>
        </p:blipFill>
        <p:spPr bwMode="auto">
          <a:xfrm>
            <a:off x="500034" y="2214554"/>
            <a:ext cx="1631840" cy="4643446"/>
          </a:xfrm>
          <a:prstGeom prst="rect">
            <a:avLst/>
          </a:prstGeom>
          <a:noFill/>
        </p:spPr>
      </p:pic>
      <p:sp>
        <p:nvSpPr>
          <p:cNvPr id="4" name="3 - TextBox"/>
          <p:cNvSpPr txBox="1"/>
          <p:nvPr/>
        </p:nvSpPr>
        <p:spPr>
          <a:xfrm>
            <a:off x="571472" y="1785926"/>
            <a:ext cx="1445204" cy="369332"/>
          </a:xfrm>
          <a:prstGeom prst="rect">
            <a:avLst/>
          </a:prstGeom>
          <a:noFill/>
        </p:spPr>
        <p:txBody>
          <a:bodyPr wrap="none" rtlCol="0">
            <a:spAutoFit/>
          </a:bodyPr>
          <a:lstStyle/>
          <a:p>
            <a:r>
              <a:rPr lang="en-US" dirty="0" smtClean="0"/>
              <a:t>MALAGOYZIA</a:t>
            </a:r>
            <a:endParaRPr lang="el-GR" dirty="0"/>
          </a:p>
        </p:txBody>
      </p:sp>
      <p:pic>
        <p:nvPicPr>
          <p:cNvPr id="5124" name="Picture 4" descr="https://www.gerovassiliou.gr/sites/default/files/images/wines/gr_red.jpg"/>
          <p:cNvPicPr>
            <a:picLocks noChangeAspect="1" noChangeArrowheads="1"/>
          </p:cNvPicPr>
          <p:nvPr/>
        </p:nvPicPr>
        <p:blipFill>
          <a:blip r:embed="rId3"/>
          <a:srcRect/>
          <a:stretch>
            <a:fillRect/>
          </a:stretch>
        </p:blipFill>
        <p:spPr bwMode="auto">
          <a:xfrm>
            <a:off x="2571736" y="2212274"/>
            <a:ext cx="1582438" cy="4502874"/>
          </a:xfrm>
          <a:prstGeom prst="rect">
            <a:avLst/>
          </a:prstGeom>
          <a:noFill/>
        </p:spPr>
      </p:pic>
      <p:sp>
        <p:nvSpPr>
          <p:cNvPr id="6" name="5 - TextBox"/>
          <p:cNvSpPr txBox="1"/>
          <p:nvPr/>
        </p:nvSpPr>
        <p:spPr>
          <a:xfrm>
            <a:off x="2786050" y="1714488"/>
            <a:ext cx="1071570" cy="369332"/>
          </a:xfrm>
          <a:prstGeom prst="rect">
            <a:avLst/>
          </a:prstGeom>
          <a:noFill/>
        </p:spPr>
        <p:txBody>
          <a:bodyPr wrap="square" rtlCol="0">
            <a:spAutoFit/>
          </a:bodyPr>
          <a:lstStyle/>
          <a:p>
            <a:r>
              <a:rPr lang="en-US" dirty="0" smtClean="0"/>
              <a:t>LIMNIO +</a:t>
            </a:r>
            <a:endParaRPr lang="el-GR" dirty="0"/>
          </a:p>
        </p:txBody>
      </p:sp>
      <p:pic>
        <p:nvPicPr>
          <p:cNvPr id="5126" name="Picture 6" descr="https://www.gerovassiliou.gr/sites/default/files/images/wines/gr_avaton.jpg"/>
          <p:cNvPicPr>
            <a:picLocks noChangeAspect="1" noChangeArrowheads="1"/>
          </p:cNvPicPr>
          <p:nvPr/>
        </p:nvPicPr>
        <p:blipFill>
          <a:blip r:embed="rId4"/>
          <a:srcRect/>
          <a:stretch>
            <a:fillRect/>
          </a:stretch>
        </p:blipFill>
        <p:spPr bwMode="auto">
          <a:xfrm>
            <a:off x="4786314" y="2285992"/>
            <a:ext cx="1606735" cy="4572008"/>
          </a:xfrm>
          <a:prstGeom prst="rect">
            <a:avLst/>
          </a:prstGeom>
          <a:noFill/>
        </p:spPr>
      </p:pic>
      <p:sp>
        <p:nvSpPr>
          <p:cNvPr id="9" name="8 - TextBox"/>
          <p:cNvSpPr txBox="1"/>
          <p:nvPr/>
        </p:nvSpPr>
        <p:spPr>
          <a:xfrm>
            <a:off x="4929190" y="1568223"/>
            <a:ext cx="1428760" cy="646331"/>
          </a:xfrm>
          <a:prstGeom prst="rect">
            <a:avLst/>
          </a:prstGeom>
          <a:noFill/>
        </p:spPr>
        <p:txBody>
          <a:bodyPr wrap="square" rtlCol="0">
            <a:spAutoFit/>
          </a:bodyPr>
          <a:lstStyle/>
          <a:p>
            <a:r>
              <a:rPr lang="en-US" dirty="0" smtClean="0"/>
              <a:t>LIMNIO+ MAVROUDI+</a:t>
            </a: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b="1" dirty="0" smtClean="0"/>
              <a:t>HOW MUCH DO WE KNOW ABOUT THE AGRONOMIC AND GENETIC CHARACTERSTICS OF THESE VARIETIES?</a:t>
            </a:r>
            <a:endParaRPr lang="el-GR" sz="2800" b="1" dirty="0"/>
          </a:p>
        </p:txBody>
      </p:sp>
      <p:sp>
        <p:nvSpPr>
          <p:cNvPr id="3" name="2 - Θέση περιεχομένου"/>
          <p:cNvSpPr>
            <a:spLocks noGrp="1"/>
          </p:cNvSpPr>
          <p:nvPr>
            <p:ph idx="1"/>
          </p:nvPr>
        </p:nvSpPr>
        <p:spPr/>
        <p:txBody>
          <a:bodyPr>
            <a:normAutofit fontScale="85000" lnSpcReduction="20000"/>
          </a:bodyPr>
          <a:lstStyle/>
          <a:p>
            <a:pPr>
              <a:buFont typeface="Calibri" pitchFamily="34" charset="0"/>
              <a:buChar char="•"/>
            </a:pPr>
            <a:r>
              <a:rPr lang="en-US" dirty="0" smtClean="0"/>
              <a:t>VERY </a:t>
            </a:r>
            <a:r>
              <a:rPr lang="en-US" dirty="0" err="1" smtClean="0"/>
              <a:t>VERY</a:t>
            </a:r>
            <a:r>
              <a:rPr lang="en-US" dirty="0" smtClean="0"/>
              <a:t> FEW!</a:t>
            </a:r>
          </a:p>
          <a:p>
            <a:pPr>
              <a:buFont typeface="Calibri" pitchFamily="34" charset="0"/>
              <a:buChar char="•"/>
            </a:pPr>
            <a:r>
              <a:rPr lang="en-US" dirty="0" smtClean="0"/>
              <a:t>MORE RESEARCH IS NEEDED.</a:t>
            </a:r>
          </a:p>
          <a:p>
            <a:pPr lvl="1">
              <a:buFont typeface="Calibri" pitchFamily="34" charset="0"/>
              <a:buChar char="•"/>
            </a:pPr>
            <a:r>
              <a:rPr lang="en-US" dirty="0" smtClean="0"/>
              <a:t>AGRONOMICAL</a:t>
            </a:r>
          </a:p>
          <a:p>
            <a:pPr lvl="2">
              <a:buFont typeface="Calibri" pitchFamily="34" charset="0"/>
              <a:buChar char="•"/>
            </a:pPr>
            <a:r>
              <a:rPr lang="en-US" dirty="0" smtClean="0"/>
              <a:t>ARE THESE VARIETES LESS DEMANDING IN AGRONOMIC PRACTICES?</a:t>
            </a:r>
          </a:p>
          <a:p>
            <a:pPr lvl="3">
              <a:buFont typeface="Calibri" pitchFamily="34" charset="0"/>
              <a:buChar char="•"/>
            </a:pPr>
            <a:r>
              <a:rPr lang="en-US" dirty="0" smtClean="0"/>
              <a:t>ARE LESS IRRIGATION DEMANDING?</a:t>
            </a:r>
          </a:p>
          <a:p>
            <a:pPr lvl="3">
              <a:buFont typeface="Calibri" pitchFamily="34" charset="0"/>
              <a:buChar char="•"/>
            </a:pPr>
            <a:r>
              <a:rPr lang="en-US" dirty="0" smtClean="0"/>
              <a:t>DO THEY MANAGE FINE IN A LOW INPUT FARMING SYSTEM?</a:t>
            </a:r>
          </a:p>
          <a:p>
            <a:pPr lvl="3">
              <a:buFont typeface="Calibri" pitchFamily="34" charset="0"/>
              <a:buChar char="•"/>
            </a:pPr>
            <a:r>
              <a:rPr lang="en-US" dirty="0" smtClean="0"/>
              <a:t>…………………………………………………………..</a:t>
            </a:r>
          </a:p>
          <a:p>
            <a:pPr lvl="1">
              <a:buFont typeface="Calibri" pitchFamily="34" charset="0"/>
              <a:buChar char="•"/>
            </a:pPr>
            <a:r>
              <a:rPr lang="en-US" dirty="0" smtClean="0"/>
              <a:t>GENETICS</a:t>
            </a:r>
          </a:p>
          <a:p>
            <a:pPr lvl="2">
              <a:buFont typeface="Calibri" pitchFamily="34" charset="0"/>
              <a:buChar char="•"/>
            </a:pPr>
            <a:r>
              <a:rPr lang="en-US" dirty="0" smtClean="0"/>
              <a:t>WHY THEY ARE SO DIFFERENT FROM THE REST?</a:t>
            </a:r>
          </a:p>
          <a:p>
            <a:pPr lvl="2">
              <a:buFont typeface="Calibri" pitchFamily="34" charset="0"/>
              <a:buChar char="•"/>
            </a:pPr>
            <a:r>
              <a:rPr lang="en-US" dirty="0" smtClean="0"/>
              <a:t>DO THEY HAVE GENETIC CHARACTERSISTICS WHICH OTHER VARIETIES DO NOT HAVE?</a:t>
            </a:r>
          </a:p>
          <a:p>
            <a:pPr lvl="2">
              <a:buFont typeface="Calibri" pitchFamily="34" charset="0"/>
              <a:buChar char="•"/>
            </a:pPr>
            <a:r>
              <a:rPr lang="en-US" dirty="0" smtClean="0"/>
              <a:t>ARE THEY MORE ROBUST TO EXTREME ENVIRONMENTS? </a:t>
            </a:r>
          </a:p>
          <a:p>
            <a:pPr lvl="2">
              <a:buFont typeface="Calibri" pitchFamily="34" charset="0"/>
              <a:buChar char="•"/>
            </a:pPr>
            <a:r>
              <a:rPr lang="en-US" dirty="0" smtClean="0"/>
              <a:t>ARE THEY MORE RESISTANT TO DISEASES?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0 - Εικόνα" descr="Figure 1a_1000 dpi.tiff"/>
          <p:cNvPicPr/>
          <p:nvPr/>
        </p:nvPicPr>
        <p:blipFill>
          <a:blip r:embed="rId3" cstate="print"/>
          <a:stretch>
            <a:fillRect/>
          </a:stretch>
        </p:blipFill>
        <p:spPr>
          <a:xfrm>
            <a:off x="0" y="1428736"/>
            <a:ext cx="9144000" cy="5286412"/>
          </a:xfrm>
          <a:prstGeom prst="rect">
            <a:avLst/>
          </a:prstGeom>
        </p:spPr>
      </p:pic>
      <p:sp>
        <p:nvSpPr>
          <p:cNvPr id="6" name="5 - Έλλειψη"/>
          <p:cNvSpPr/>
          <p:nvPr/>
        </p:nvSpPr>
        <p:spPr>
          <a:xfrm>
            <a:off x="1928794" y="1428736"/>
            <a:ext cx="928694" cy="50006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Έλλειψη"/>
          <p:cNvSpPr/>
          <p:nvPr/>
        </p:nvSpPr>
        <p:spPr>
          <a:xfrm>
            <a:off x="2357422" y="2357430"/>
            <a:ext cx="928694" cy="50006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Έλλειψη"/>
          <p:cNvSpPr/>
          <p:nvPr/>
        </p:nvSpPr>
        <p:spPr>
          <a:xfrm>
            <a:off x="1142976" y="2857496"/>
            <a:ext cx="1428760" cy="50006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Έλλειψη"/>
          <p:cNvSpPr/>
          <p:nvPr/>
        </p:nvSpPr>
        <p:spPr>
          <a:xfrm>
            <a:off x="4071934" y="5143512"/>
            <a:ext cx="1143008"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Έλλειψη"/>
          <p:cNvSpPr/>
          <p:nvPr/>
        </p:nvSpPr>
        <p:spPr>
          <a:xfrm>
            <a:off x="3428992" y="6000768"/>
            <a:ext cx="928694"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Έλλειψη"/>
          <p:cNvSpPr/>
          <p:nvPr/>
        </p:nvSpPr>
        <p:spPr>
          <a:xfrm>
            <a:off x="2928926" y="3786190"/>
            <a:ext cx="1214446" cy="50006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Τίτλος"/>
          <p:cNvSpPr>
            <a:spLocks noGrp="1"/>
          </p:cNvSpPr>
          <p:nvPr>
            <p:ph type="title"/>
          </p:nvPr>
        </p:nvSpPr>
        <p:spPr>
          <a:xfrm>
            <a:off x="428596" y="142852"/>
            <a:ext cx="8229600" cy="1143000"/>
          </a:xfrm>
        </p:spPr>
        <p:txBody>
          <a:bodyPr>
            <a:noAutofit/>
          </a:bodyPr>
          <a:lstStyle/>
          <a:p>
            <a:r>
              <a:rPr lang="en-US" sz="3600" b="1" dirty="0" smtClean="0"/>
              <a:t>FURTHER RESEARCH FOR SELECTION FOR </a:t>
            </a:r>
            <a:r>
              <a:rPr lang="en-US" sz="3600" b="1" i="1" dirty="0" smtClean="0"/>
              <a:t>EX SITU </a:t>
            </a:r>
            <a:r>
              <a:rPr lang="en-US" sz="3600" b="1" dirty="0" smtClean="0"/>
              <a:t>AND IN </a:t>
            </a:r>
            <a:r>
              <a:rPr lang="en-US" sz="3600" b="1" i="1" dirty="0" smtClean="0"/>
              <a:t>SITU</a:t>
            </a:r>
            <a:r>
              <a:rPr lang="en-US" sz="3600" b="1" dirty="0" smtClean="0"/>
              <a:t> CONSERVATION</a:t>
            </a:r>
            <a:endParaRPr lang="el-GR" sz="3600" b="1" dirty="0"/>
          </a:p>
        </p:txBody>
      </p:sp>
      <p:sp>
        <p:nvSpPr>
          <p:cNvPr id="20" name="19 - Έλλειψη"/>
          <p:cNvSpPr/>
          <p:nvPr/>
        </p:nvSpPr>
        <p:spPr>
          <a:xfrm rot="21093728">
            <a:off x="5214942" y="3500438"/>
            <a:ext cx="3929058" cy="157163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0 - Έλλειψη"/>
          <p:cNvSpPr/>
          <p:nvPr/>
        </p:nvSpPr>
        <p:spPr>
          <a:xfrm>
            <a:off x="4000496" y="2928934"/>
            <a:ext cx="1428760" cy="92869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21 - Έλλειψη"/>
          <p:cNvSpPr/>
          <p:nvPr/>
        </p:nvSpPr>
        <p:spPr>
          <a:xfrm>
            <a:off x="7643834" y="2285992"/>
            <a:ext cx="1428760" cy="92869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Έλλειψη"/>
          <p:cNvSpPr/>
          <p:nvPr/>
        </p:nvSpPr>
        <p:spPr>
          <a:xfrm>
            <a:off x="5857884" y="3071810"/>
            <a:ext cx="1214446" cy="71438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p:cNvPicPr/>
          <p:nvPr/>
        </p:nvPicPr>
        <p:blipFill>
          <a:blip r:embed="rId3"/>
          <a:srcRect/>
          <a:stretch>
            <a:fillRect/>
          </a:stretch>
        </p:blipFill>
        <p:spPr bwMode="auto">
          <a:xfrm>
            <a:off x="66660" y="42844"/>
            <a:ext cx="2362200" cy="742950"/>
          </a:xfrm>
          <a:prstGeom prst="rect">
            <a:avLst/>
          </a:prstGeom>
          <a:noFill/>
          <a:ln w="9525">
            <a:noFill/>
            <a:miter lim="800000"/>
            <a:headEnd/>
            <a:tailEnd/>
          </a:ln>
        </p:spPr>
      </p:pic>
      <p:pic>
        <p:nvPicPr>
          <p:cNvPr id="8" name="2 - Εικόνα" descr="IHU_logo_blue_en.jpg"/>
          <p:cNvPicPr/>
          <p:nvPr/>
        </p:nvPicPr>
        <p:blipFill>
          <a:blip r:embed="rId4" cstate="print"/>
          <a:stretch>
            <a:fillRect/>
          </a:stretch>
        </p:blipFill>
        <p:spPr>
          <a:xfrm>
            <a:off x="7000892" y="0"/>
            <a:ext cx="2143108" cy="714356"/>
          </a:xfrm>
          <a:prstGeom prst="rect">
            <a:avLst/>
          </a:prstGeom>
        </p:spPr>
      </p:pic>
      <p:sp>
        <p:nvSpPr>
          <p:cNvPr id="11" name="10 - Τίτλος"/>
          <p:cNvSpPr>
            <a:spLocks noGrp="1"/>
          </p:cNvSpPr>
          <p:nvPr>
            <p:ph type="title"/>
          </p:nvPr>
        </p:nvSpPr>
        <p:spPr>
          <a:xfrm>
            <a:off x="500034" y="0"/>
            <a:ext cx="8229600" cy="1143000"/>
          </a:xfrm>
        </p:spPr>
        <p:txBody>
          <a:bodyPr>
            <a:normAutofit/>
          </a:bodyPr>
          <a:lstStyle/>
          <a:p>
            <a:pPr>
              <a:tabLst>
                <a:tab pos="5465763" algn="l"/>
              </a:tabLst>
            </a:pPr>
            <a:r>
              <a:rPr lang="en-US" sz="3200" b="1" dirty="0" smtClean="0"/>
              <a:t>FUTURE RESEARCH STEPS</a:t>
            </a:r>
            <a:endParaRPr lang="el-GR" sz="3200" b="1" dirty="0"/>
          </a:p>
        </p:txBody>
      </p:sp>
      <p:pic>
        <p:nvPicPr>
          <p:cNvPr id="11268" name="Picture 4"/>
          <p:cNvPicPr>
            <a:picLocks noChangeAspect="1" noChangeArrowheads="1"/>
          </p:cNvPicPr>
          <p:nvPr/>
        </p:nvPicPr>
        <p:blipFill>
          <a:blip r:embed="rId5" cstate="print"/>
          <a:srcRect/>
          <a:stretch>
            <a:fillRect/>
          </a:stretch>
        </p:blipFill>
        <p:spPr bwMode="auto">
          <a:xfrm>
            <a:off x="0" y="5899252"/>
            <a:ext cx="1071538" cy="958747"/>
          </a:xfrm>
          <a:prstGeom prst="rect">
            <a:avLst/>
          </a:prstGeom>
          <a:noFill/>
          <a:ln w="9525">
            <a:noFill/>
            <a:miter lim="800000"/>
            <a:headEnd/>
            <a:tailEnd/>
          </a:ln>
          <a:effectLst/>
        </p:spPr>
      </p:pic>
      <p:sp>
        <p:nvSpPr>
          <p:cNvPr id="12" name="11 - Θέση περιεχομένου"/>
          <p:cNvSpPr>
            <a:spLocks noGrp="1"/>
          </p:cNvSpPr>
          <p:nvPr>
            <p:ph idx="1"/>
          </p:nvPr>
        </p:nvSpPr>
        <p:spPr>
          <a:xfrm>
            <a:off x="214282" y="928670"/>
            <a:ext cx="8686800" cy="5429287"/>
          </a:xfrm>
        </p:spPr>
        <p:txBody>
          <a:bodyPr>
            <a:noAutofit/>
          </a:bodyPr>
          <a:lstStyle/>
          <a:p>
            <a:pPr algn="just">
              <a:buFont typeface="Calibri" pitchFamily="34" charset="0"/>
              <a:buChar char="●"/>
            </a:pPr>
            <a:r>
              <a:rPr lang="en-US" sz="2800" dirty="0" smtClean="0"/>
              <a:t>Repeat the analysis using more varieties and more markers.</a:t>
            </a:r>
          </a:p>
          <a:p>
            <a:pPr lvl="1" algn="just">
              <a:buFont typeface="Calibri" pitchFamily="34" charset="0"/>
              <a:buChar char="●"/>
            </a:pPr>
            <a:r>
              <a:rPr lang="en-US" sz="2400" dirty="0" smtClean="0"/>
              <a:t>Use of Single Nucleotide Polymorphism (SNP) markers</a:t>
            </a:r>
          </a:p>
          <a:p>
            <a:pPr lvl="2" algn="just">
              <a:buFont typeface="Calibri" pitchFamily="34" charset="0"/>
              <a:buChar char="●"/>
            </a:pPr>
            <a:r>
              <a:rPr lang="en-US" sz="2000" dirty="0" smtClean="0"/>
              <a:t>Greater discriminative ability.</a:t>
            </a:r>
          </a:p>
          <a:p>
            <a:pPr lvl="3" algn="just">
              <a:buFont typeface="Calibri" pitchFamily="34" charset="0"/>
              <a:buChar char="●"/>
            </a:pPr>
            <a:r>
              <a:rPr lang="en-US" sz="1800" dirty="0" smtClean="0"/>
              <a:t>9K </a:t>
            </a:r>
            <a:r>
              <a:rPr lang="en-US" sz="1800" dirty="0" err="1" smtClean="0"/>
              <a:t>SNPchip</a:t>
            </a:r>
            <a:endParaRPr lang="en-US" sz="1800" dirty="0" smtClean="0"/>
          </a:p>
          <a:p>
            <a:pPr lvl="4" algn="just">
              <a:buFont typeface="Calibri" pitchFamily="34" charset="0"/>
              <a:buChar char="●"/>
            </a:pPr>
            <a:r>
              <a:rPr lang="en-US" sz="1600" dirty="0" smtClean="0"/>
              <a:t>Our Laboratory (Laboratory of </a:t>
            </a:r>
            <a:r>
              <a:rPr lang="en-US" sz="1600" dirty="0" err="1" smtClean="0"/>
              <a:t>Agrobiotechnology</a:t>
            </a:r>
            <a:r>
              <a:rPr lang="en-US" sz="1600" dirty="0" smtClean="0"/>
              <a:t> and Inspection of Agricultural Products)</a:t>
            </a:r>
            <a:r>
              <a:rPr lang="en-US" sz="1600" b="1" dirty="0" smtClean="0"/>
              <a:t> </a:t>
            </a:r>
            <a:r>
              <a:rPr lang="en-US" sz="1600" dirty="0" smtClean="0"/>
              <a:t>is in the process of purchasing a Next Generation Sequencer for medium scale SNP marker genotyping.</a:t>
            </a:r>
          </a:p>
          <a:p>
            <a:pPr algn="just">
              <a:buFont typeface="Calibri" pitchFamily="34" charset="0"/>
              <a:buChar char="●"/>
            </a:pPr>
            <a:r>
              <a:rPr lang="en-US" sz="2800" dirty="0" smtClean="0"/>
              <a:t>Such DNA markers (SNP) can be utilized and improve product traceability</a:t>
            </a:r>
          </a:p>
          <a:p>
            <a:pPr lvl="1" algn="just">
              <a:buFont typeface="Calibri" pitchFamily="34" charset="0"/>
              <a:buChar char="●"/>
            </a:pPr>
            <a:r>
              <a:rPr lang="en-US" sz="2400" dirty="0" smtClean="0"/>
              <a:t>Labeling</a:t>
            </a:r>
          </a:p>
          <a:p>
            <a:pPr lvl="1" algn="just">
              <a:buFont typeface="Calibri" pitchFamily="34" charset="0"/>
              <a:buChar char="●"/>
            </a:pPr>
            <a:r>
              <a:rPr lang="en-US" sz="2400" dirty="0" smtClean="0"/>
              <a:t>PDO products</a:t>
            </a:r>
          </a:p>
          <a:p>
            <a:pPr lvl="1" algn="just">
              <a:buFont typeface="Calibri" pitchFamily="34" charset="0"/>
              <a:buChar char="●"/>
            </a:pPr>
            <a:r>
              <a:rPr lang="en-US" sz="2400" dirty="0" smtClean="0"/>
              <a:t>PGI products</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0" y="-24"/>
            <a:ext cx="9144000" cy="642942"/>
          </a:xfrm>
        </p:spPr>
        <p:txBody>
          <a:bodyPr>
            <a:normAutofit fontScale="90000"/>
          </a:bodyPr>
          <a:lstStyle/>
          <a:p>
            <a:r>
              <a:rPr lang="en-US" sz="2000" b="1" dirty="0" smtClean="0"/>
              <a:t>Characterization of grapevine genetic resources in the Holy Land (Israel) using SNP markers</a:t>
            </a:r>
            <a:endParaRPr lang="el-GR" sz="2000" b="1" dirty="0"/>
          </a:p>
        </p:txBody>
      </p:sp>
      <p:pic>
        <p:nvPicPr>
          <p:cNvPr id="2050" name="Picture 2"/>
          <p:cNvPicPr>
            <a:picLocks noChangeAspect="1" noChangeArrowheads="1"/>
          </p:cNvPicPr>
          <p:nvPr/>
        </p:nvPicPr>
        <p:blipFill>
          <a:blip r:embed="rId2"/>
          <a:srcRect/>
          <a:stretch>
            <a:fillRect/>
          </a:stretch>
        </p:blipFill>
        <p:spPr bwMode="auto">
          <a:xfrm>
            <a:off x="2500298" y="514347"/>
            <a:ext cx="4214841" cy="6322262"/>
          </a:xfrm>
          <a:prstGeom prst="rect">
            <a:avLst/>
          </a:prstGeom>
          <a:noFill/>
          <a:ln w="9525">
            <a:noFill/>
            <a:miter lim="800000"/>
            <a:headEnd/>
            <a:tailEnd/>
          </a:ln>
          <a:effectLst/>
        </p:spPr>
      </p:pic>
      <p:sp>
        <p:nvSpPr>
          <p:cNvPr id="5" name="4 - TextBox"/>
          <p:cNvSpPr txBox="1"/>
          <p:nvPr/>
        </p:nvSpPr>
        <p:spPr>
          <a:xfrm>
            <a:off x="214282" y="6286520"/>
            <a:ext cx="1729961" cy="369332"/>
          </a:xfrm>
          <a:prstGeom prst="rect">
            <a:avLst/>
          </a:prstGeom>
          <a:noFill/>
        </p:spPr>
        <p:txBody>
          <a:bodyPr wrap="none" rtlCol="0">
            <a:spAutoFit/>
          </a:bodyPr>
          <a:lstStyle/>
          <a:p>
            <a:r>
              <a:rPr lang="en-US" b="1" i="1" dirty="0" smtClean="0"/>
              <a:t>Drori et al. 2017</a:t>
            </a:r>
            <a:endParaRPr lang="el-GR" b="1"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p:cNvPicPr/>
          <p:nvPr/>
        </p:nvPicPr>
        <p:blipFill>
          <a:blip r:embed="rId3"/>
          <a:srcRect/>
          <a:stretch>
            <a:fillRect/>
          </a:stretch>
        </p:blipFill>
        <p:spPr bwMode="auto">
          <a:xfrm>
            <a:off x="66660" y="42844"/>
            <a:ext cx="2362200" cy="742950"/>
          </a:xfrm>
          <a:prstGeom prst="rect">
            <a:avLst/>
          </a:prstGeom>
          <a:noFill/>
          <a:ln w="9525">
            <a:noFill/>
            <a:miter lim="800000"/>
            <a:headEnd/>
            <a:tailEnd/>
          </a:ln>
        </p:spPr>
      </p:pic>
      <p:pic>
        <p:nvPicPr>
          <p:cNvPr id="8" name="2 - Εικόνα" descr="IHU_logo_blue_en.jpg"/>
          <p:cNvPicPr/>
          <p:nvPr/>
        </p:nvPicPr>
        <p:blipFill>
          <a:blip r:embed="rId4" cstate="print"/>
          <a:stretch>
            <a:fillRect/>
          </a:stretch>
        </p:blipFill>
        <p:spPr>
          <a:xfrm>
            <a:off x="7000892" y="0"/>
            <a:ext cx="2143108" cy="714356"/>
          </a:xfrm>
          <a:prstGeom prst="rect">
            <a:avLst/>
          </a:prstGeom>
        </p:spPr>
      </p:pic>
      <p:sp>
        <p:nvSpPr>
          <p:cNvPr id="11" name="10 - Τίτλος"/>
          <p:cNvSpPr>
            <a:spLocks noGrp="1"/>
          </p:cNvSpPr>
          <p:nvPr>
            <p:ph type="title"/>
          </p:nvPr>
        </p:nvSpPr>
        <p:spPr>
          <a:xfrm>
            <a:off x="500034" y="0"/>
            <a:ext cx="8229600" cy="1143000"/>
          </a:xfrm>
        </p:spPr>
        <p:txBody>
          <a:bodyPr>
            <a:normAutofit/>
          </a:bodyPr>
          <a:lstStyle/>
          <a:p>
            <a:pPr>
              <a:tabLst>
                <a:tab pos="5465763" algn="l"/>
              </a:tabLst>
            </a:pPr>
            <a:r>
              <a:rPr lang="en-US" sz="3200" b="1" dirty="0" smtClean="0"/>
              <a:t>FUTURE RESEARCH STEPS</a:t>
            </a:r>
            <a:endParaRPr lang="el-GR" sz="3200" b="1" dirty="0"/>
          </a:p>
        </p:txBody>
      </p:sp>
      <p:pic>
        <p:nvPicPr>
          <p:cNvPr id="11268" name="Picture 4"/>
          <p:cNvPicPr>
            <a:picLocks noChangeAspect="1" noChangeArrowheads="1"/>
          </p:cNvPicPr>
          <p:nvPr/>
        </p:nvPicPr>
        <p:blipFill>
          <a:blip r:embed="rId5" cstate="print"/>
          <a:srcRect/>
          <a:stretch>
            <a:fillRect/>
          </a:stretch>
        </p:blipFill>
        <p:spPr bwMode="auto">
          <a:xfrm>
            <a:off x="0" y="5643578"/>
            <a:ext cx="1357290" cy="1214421"/>
          </a:xfrm>
          <a:prstGeom prst="rect">
            <a:avLst/>
          </a:prstGeom>
          <a:noFill/>
          <a:ln w="9525">
            <a:noFill/>
            <a:miter lim="800000"/>
            <a:headEnd/>
            <a:tailEnd/>
          </a:ln>
          <a:effectLst/>
        </p:spPr>
      </p:pic>
      <p:sp>
        <p:nvSpPr>
          <p:cNvPr id="12" name="11 - Θέση περιεχομένου"/>
          <p:cNvSpPr>
            <a:spLocks noGrp="1"/>
          </p:cNvSpPr>
          <p:nvPr>
            <p:ph idx="1"/>
          </p:nvPr>
        </p:nvSpPr>
        <p:spPr>
          <a:xfrm>
            <a:off x="214282" y="928670"/>
            <a:ext cx="8686800" cy="5429287"/>
          </a:xfrm>
        </p:spPr>
        <p:txBody>
          <a:bodyPr>
            <a:noAutofit/>
          </a:bodyPr>
          <a:lstStyle/>
          <a:p>
            <a:pPr algn="just">
              <a:buFont typeface="Calibri" pitchFamily="34" charset="0"/>
              <a:buChar char="●"/>
            </a:pPr>
            <a:r>
              <a:rPr lang="en-US" sz="2800" dirty="0" smtClean="0"/>
              <a:t>Completion of </a:t>
            </a:r>
            <a:r>
              <a:rPr lang="en-US" sz="2800" dirty="0" err="1" smtClean="0"/>
              <a:t>ampelographic</a:t>
            </a:r>
            <a:r>
              <a:rPr lang="en-US" sz="2800" dirty="0" smtClean="0"/>
              <a:t> book</a:t>
            </a:r>
          </a:p>
          <a:p>
            <a:pPr lvl="1" algn="just">
              <a:buFont typeface="Calibri" pitchFamily="34" charset="0"/>
              <a:buChar char="●"/>
            </a:pPr>
            <a:r>
              <a:rPr lang="en-US" sz="2400" dirty="0" smtClean="0"/>
              <a:t>……………………………………….</a:t>
            </a:r>
          </a:p>
          <a:p>
            <a:pPr algn="just">
              <a:buFont typeface="Calibri" pitchFamily="34" charset="0"/>
              <a:buChar char="●"/>
            </a:pPr>
            <a:r>
              <a:rPr lang="en-US" sz="2800" dirty="0" smtClean="0"/>
              <a:t>Extensive agronomy and quantitative genetic studies on those largely genetically differentiated  varieties.</a:t>
            </a:r>
          </a:p>
          <a:p>
            <a:pPr lvl="1" algn="just">
              <a:buFont typeface="Calibri" pitchFamily="34" charset="0"/>
              <a:buChar char="●"/>
            </a:pPr>
            <a:r>
              <a:rPr lang="en-US" sz="2400" dirty="0" smtClean="0"/>
              <a:t>Identify exclusive genetic potential of those varieties</a:t>
            </a:r>
          </a:p>
          <a:p>
            <a:pPr lvl="1" algn="just">
              <a:buFont typeface="Calibri" pitchFamily="34" charset="0"/>
              <a:buChar char="●"/>
            </a:pPr>
            <a:r>
              <a:rPr lang="en-US" sz="2400" dirty="0" smtClean="0"/>
              <a:t>Develop </a:t>
            </a:r>
            <a:r>
              <a:rPr lang="en-US" sz="2400" i="1" dirty="0" smtClean="0"/>
              <a:t>In Situ </a:t>
            </a:r>
            <a:r>
              <a:rPr lang="en-US" sz="2400" dirty="0" smtClean="0"/>
              <a:t>conservation programs </a:t>
            </a:r>
          </a:p>
          <a:p>
            <a:pPr lvl="2" algn="just">
              <a:buFont typeface="Calibri" pitchFamily="34" charset="0"/>
              <a:buChar char="●"/>
            </a:pPr>
            <a:r>
              <a:rPr lang="en-US" sz="2000" dirty="0" smtClean="0"/>
              <a:t>To promote and propagate any unique genetic potential of those varieties.</a:t>
            </a:r>
          </a:p>
          <a:p>
            <a:pPr algn="just">
              <a:buFont typeface="Calibri" pitchFamily="34" charset="0"/>
              <a:buChar char="●"/>
            </a:pPr>
            <a:r>
              <a:rPr lang="en-US" sz="2800" dirty="0" smtClean="0"/>
              <a:t>Quality micro-profile of must and wine from those varieties and their use in wine products.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p:cNvPicPr/>
          <p:nvPr/>
        </p:nvPicPr>
        <p:blipFill>
          <a:blip r:embed="rId3"/>
          <a:srcRect/>
          <a:stretch>
            <a:fillRect/>
          </a:stretch>
        </p:blipFill>
        <p:spPr bwMode="auto">
          <a:xfrm>
            <a:off x="66660" y="42844"/>
            <a:ext cx="2362200" cy="742950"/>
          </a:xfrm>
          <a:prstGeom prst="rect">
            <a:avLst/>
          </a:prstGeom>
          <a:noFill/>
          <a:ln w="9525">
            <a:noFill/>
            <a:miter lim="800000"/>
            <a:headEnd/>
            <a:tailEnd/>
          </a:ln>
        </p:spPr>
      </p:pic>
      <p:pic>
        <p:nvPicPr>
          <p:cNvPr id="8" name="2 - Εικόνα" descr="IHU_logo_blue_en.jpg"/>
          <p:cNvPicPr/>
          <p:nvPr/>
        </p:nvPicPr>
        <p:blipFill>
          <a:blip r:embed="rId4" cstate="print"/>
          <a:stretch>
            <a:fillRect/>
          </a:stretch>
        </p:blipFill>
        <p:spPr>
          <a:xfrm>
            <a:off x="7000892" y="0"/>
            <a:ext cx="2143108" cy="714356"/>
          </a:xfrm>
          <a:prstGeom prst="rect">
            <a:avLst/>
          </a:prstGeom>
        </p:spPr>
      </p:pic>
      <p:sp>
        <p:nvSpPr>
          <p:cNvPr id="11" name="10 - Τίτλος"/>
          <p:cNvSpPr>
            <a:spLocks noGrp="1"/>
          </p:cNvSpPr>
          <p:nvPr>
            <p:ph type="title"/>
          </p:nvPr>
        </p:nvSpPr>
        <p:spPr>
          <a:xfrm>
            <a:off x="500034" y="142852"/>
            <a:ext cx="8229600" cy="1143000"/>
          </a:xfrm>
        </p:spPr>
        <p:txBody>
          <a:bodyPr/>
          <a:lstStyle/>
          <a:p>
            <a:r>
              <a:rPr lang="en-US" dirty="0" smtClean="0"/>
              <a:t>Published work</a:t>
            </a:r>
            <a:endParaRPr lang="el-GR" dirty="0"/>
          </a:p>
        </p:txBody>
      </p:sp>
      <p:pic>
        <p:nvPicPr>
          <p:cNvPr id="11268" name="Picture 4"/>
          <p:cNvPicPr>
            <a:picLocks noChangeAspect="1" noChangeArrowheads="1"/>
          </p:cNvPicPr>
          <p:nvPr/>
        </p:nvPicPr>
        <p:blipFill>
          <a:blip r:embed="rId5" cstate="print"/>
          <a:srcRect/>
          <a:stretch>
            <a:fillRect/>
          </a:stretch>
        </p:blipFill>
        <p:spPr bwMode="auto">
          <a:xfrm>
            <a:off x="0" y="5643578"/>
            <a:ext cx="1357290" cy="1214421"/>
          </a:xfrm>
          <a:prstGeom prst="rect">
            <a:avLst/>
          </a:prstGeom>
          <a:noFill/>
          <a:ln w="9525">
            <a:noFill/>
            <a:miter lim="800000"/>
            <a:headEnd/>
            <a:tailEnd/>
          </a:ln>
          <a:effectLst/>
        </p:spPr>
      </p:pic>
      <p:sp>
        <p:nvSpPr>
          <p:cNvPr id="12" name="11 - Θέση περιεχομένου"/>
          <p:cNvSpPr>
            <a:spLocks noGrp="1"/>
          </p:cNvSpPr>
          <p:nvPr>
            <p:ph idx="1"/>
          </p:nvPr>
        </p:nvSpPr>
        <p:spPr>
          <a:xfrm>
            <a:off x="214282" y="928670"/>
            <a:ext cx="8686800" cy="4000528"/>
          </a:xfrm>
        </p:spPr>
        <p:txBody>
          <a:bodyPr>
            <a:normAutofit fontScale="92500" lnSpcReduction="20000"/>
          </a:bodyPr>
          <a:lstStyle/>
          <a:p>
            <a:pPr algn="just">
              <a:buFont typeface="Calibri" pitchFamily="34" charset="0"/>
              <a:buChar char="•"/>
            </a:pPr>
            <a:endParaRPr lang="en-US" sz="2000" dirty="0" smtClean="0"/>
          </a:p>
          <a:p>
            <a:pPr algn="just"/>
            <a:r>
              <a:rPr lang="en-US" sz="2200" dirty="0" err="1" smtClean="0"/>
              <a:t>Papapetrou</a:t>
            </a:r>
            <a:r>
              <a:rPr lang="en-US" sz="2200" dirty="0" smtClean="0"/>
              <a:t>, M.; </a:t>
            </a:r>
            <a:r>
              <a:rPr lang="en-US" sz="2200" dirty="0" err="1" smtClean="0"/>
              <a:t>Loukovitis</a:t>
            </a:r>
            <a:r>
              <a:rPr lang="en-US" sz="2200" dirty="0" smtClean="0"/>
              <a:t>, D.; Papadopoulos, O.; </a:t>
            </a:r>
            <a:r>
              <a:rPr lang="en-US" sz="2200" dirty="0" err="1" smtClean="0"/>
              <a:t>Kazlari</a:t>
            </a:r>
            <a:r>
              <a:rPr lang="en-US" sz="2200" dirty="0" smtClean="0"/>
              <a:t>, Z.; </a:t>
            </a:r>
            <a:r>
              <a:rPr lang="en-US" sz="2200" dirty="0" err="1" smtClean="0"/>
              <a:t>Peristeraki</a:t>
            </a:r>
            <a:r>
              <a:rPr lang="en-US" sz="2200" dirty="0" smtClean="0"/>
              <a:t>, A.; </a:t>
            </a:r>
            <a:r>
              <a:rPr lang="en-US" sz="2200" dirty="0" err="1" smtClean="0"/>
              <a:t>Arsenova</a:t>
            </a:r>
            <a:r>
              <a:rPr lang="en-US" sz="2200" dirty="0" smtClean="0"/>
              <a:t>, S.; </a:t>
            </a:r>
            <a:r>
              <a:rPr lang="en-US" sz="2200" dirty="0" err="1" smtClean="0"/>
              <a:t>Bardarova</a:t>
            </a:r>
            <a:r>
              <a:rPr lang="en-US" sz="2200" dirty="0" smtClean="0"/>
              <a:t>, D.; </a:t>
            </a:r>
            <a:r>
              <a:rPr lang="en-US" sz="2200" dirty="0" err="1" smtClean="0"/>
              <a:t>Doncheva</a:t>
            </a:r>
            <a:r>
              <a:rPr lang="en-US" sz="2200" dirty="0" smtClean="0"/>
              <a:t>, D.; </a:t>
            </a:r>
            <a:r>
              <a:rPr lang="en-US" sz="2200" dirty="0" err="1" smtClean="0"/>
              <a:t>Theocharis</a:t>
            </a:r>
            <a:r>
              <a:rPr lang="en-US" sz="2200" dirty="0" smtClean="0"/>
              <a:t>, S.; </a:t>
            </a:r>
            <a:r>
              <a:rPr lang="en-US" sz="2200" dirty="0" err="1" smtClean="0"/>
              <a:t>Karagiannidis</a:t>
            </a:r>
            <a:r>
              <a:rPr lang="en-US" sz="2200" dirty="0" smtClean="0"/>
              <a:t>, C.; </a:t>
            </a:r>
            <a:r>
              <a:rPr lang="en-US" sz="2200" dirty="0" err="1" smtClean="0"/>
              <a:t>Koundouras</a:t>
            </a:r>
            <a:r>
              <a:rPr lang="en-US" sz="2200" dirty="0" smtClean="0"/>
              <a:t>, S.; </a:t>
            </a:r>
            <a:r>
              <a:rPr lang="en-US" sz="2200" dirty="0" err="1" smtClean="0"/>
              <a:t>Giannakoula</a:t>
            </a:r>
            <a:r>
              <a:rPr lang="en-US" sz="2200" dirty="0" smtClean="0"/>
              <a:t>, A.; </a:t>
            </a:r>
            <a:r>
              <a:rPr lang="en-US" sz="2200" dirty="0" err="1" smtClean="0"/>
              <a:t>Aggelopoulos</a:t>
            </a:r>
            <a:r>
              <a:rPr lang="en-US" sz="2200" dirty="0" smtClean="0"/>
              <a:t>, S.; </a:t>
            </a:r>
            <a:r>
              <a:rPr lang="en-US" sz="2200" dirty="0" err="1" smtClean="0"/>
              <a:t>Chatziplis</a:t>
            </a:r>
            <a:r>
              <a:rPr lang="en-US" sz="2200" dirty="0" smtClean="0"/>
              <a:t>, D. </a:t>
            </a:r>
            <a:r>
              <a:rPr lang="en-US" sz="2200" i="1" dirty="0" smtClean="0"/>
              <a:t>Genetic Diversity of Local Greek and Bulgarian Grapevine (Vitis Vinifera L.) Varieties</a:t>
            </a:r>
            <a:r>
              <a:rPr lang="en-US" sz="2200" dirty="0" smtClean="0"/>
              <a:t>. </a:t>
            </a:r>
            <a:r>
              <a:rPr lang="en-US" sz="2200" b="1" dirty="0" smtClean="0"/>
              <a:t>Diversity</a:t>
            </a:r>
            <a:r>
              <a:rPr lang="en-US" sz="2200" dirty="0" smtClean="0"/>
              <a:t> 2020, 12(7), 273. </a:t>
            </a:r>
            <a:r>
              <a:rPr lang="en-US" sz="2200" dirty="0" smtClean="0">
                <a:solidFill>
                  <a:srgbClr val="FF0000"/>
                </a:solidFill>
              </a:rPr>
              <a:t>https://doi.org/10.3390/d12070273  </a:t>
            </a:r>
          </a:p>
          <a:p>
            <a:pPr algn="just">
              <a:buNone/>
            </a:pPr>
            <a:endParaRPr lang="en-US" sz="2200" dirty="0" smtClean="0"/>
          </a:p>
          <a:p>
            <a:pPr algn="just">
              <a:buFont typeface="Calibri" pitchFamily="34" charset="0"/>
              <a:buChar char="•"/>
            </a:pPr>
            <a:endParaRPr lang="en-US" sz="2200" dirty="0" smtClean="0"/>
          </a:p>
          <a:p>
            <a:pPr algn="just">
              <a:buFont typeface="Calibri" pitchFamily="34" charset="0"/>
              <a:buChar char="•"/>
            </a:pPr>
            <a:r>
              <a:rPr lang="en-US" sz="2200" dirty="0" err="1" smtClean="0"/>
              <a:t>Dimitrios</a:t>
            </a:r>
            <a:r>
              <a:rPr lang="en-US" sz="2200" dirty="0" smtClean="0"/>
              <a:t> LOUKOVITIS, Maria PAPAPETROU, </a:t>
            </a:r>
            <a:r>
              <a:rPr lang="en-US" sz="2200" dirty="0" err="1" smtClean="0"/>
              <a:t>Orestis</a:t>
            </a:r>
            <a:r>
              <a:rPr lang="en-US" sz="2200" dirty="0" smtClean="0"/>
              <a:t> PAPADOPOULOS, </a:t>
            </a:r>
            <a:r>
              <a:rPr lang="en-US" sz="2200" dirty="0" err="1" smtClean="0"/>
              <a:t>Zoi</a:t>
            </a:r>
            <a:r>
              <a:rPr lang="en-US" sz="2200" dirty="0" smtClean="0"/>
              <a:t> KAZLARI, Anastasia PERISTERAKI, </a:t>
            </a:r>
            <a:r>
              <a:rPr lang="en-US" sz="2200" dirty="0" err="1" smtClean="0"/>
              <a:t>Slavina</a:t>
            </a:r>
            <a:r>
              <a:rPr lang="en-US" sz="2200" dirty="0" smtClean="0"/>
              <a:t> ARSENOVA, </a:t>
            </a:r>
            <a:r>
              <a:rPr lang="en-US" sz="2200" dirty="0" err="1" smtClean="0"/>
              <a:t>Desislava</a:t>
            </a:r>
            <a:r>
              <a:rPr lang="en-US" sz="2200" dirty="0" smtClean="0"/>
              <a:t> BARDAROVA, </a:t>
            </a:r>
            <a:r>
              <a:rPr lang="en-US" sz="2200" dirty="0" err="1" smtClean="0"/>
              <a:t>Serafeim</a:t>
            </a:r>
            <a:r>
              <a:rPr lang="en-US" sz="2200" dirty="0" smtClean="0"/>
              <a:t> THEOCHARIS, </a:t>
            </a:r>
            <a:r>
              <a:rPr lang="en-US" sz="2200" dirty="0" err="1" smtClean="0"/>
              <a:t>Constantinos</a:t>
            </a:r>
            <a:r>
              <a:rPr lang="en-US" sz="2200" dirty="0" smtClean="0"/>
              <a:t> KARAGIANNIDIS, </a:t>
            </a:r>
            <a:r>
              <a:rPr lang="en-US" sz="2200" dirty="0" err="1" smtClean="0"/>
              <a:t>Stefanos</a:t>
            </a:r>
            <a:r>
              <a:rPr lang="en-US" sz="2200" dirty="0" smtClean="0"/>
              <a:t> KOUNDOURAS, Anastasia GIANNAKOULA, </a:t>
            </a:r>
            <a:r>
              <a:rPr lang="en-US" sz="2200" dirty="0" err="1" smtClean="0"/>
              <a:t>Stamatis</a:t>
            </a:r>
            <a:r>
              <a:rPr lang="en-US" sz="2200" dirty="0" smtClean="0"/>
              <a:t> AGGELOPOULOS, </a:t>
            </a:r>
            <a:r>
              <a:rPr lang="en-US" sz="2200" dirty="0" err="1" smtClean="0"/>
              <a:t>Dimitrios</a:t>
            </a:r>
            <a:r>
              <a:rPr lang="en-US" sz="2200" dirty="0" smtClean="0"/>
              <a:t> CHATZIPLIS. </a:t>
            </a:r>
            <a:r>
              <a:rPr lang="en-US" sz="2200" i="1" dirty="0" smtClean="0"/>
              <a:t>GENETIC DIVERSITY OF GREEK AND BULGARIAN GRAPEVINE (VITIS VINIFERA L.) VARIETIES</a:t>
            </a:r>
            <a:r>
              <a:rPr lang="en-US" sz="2200" dirty="0" smtClean="0"/>
              <a:t>. </a:t>
            </a:r>
            <a:endParaRPr lang="en-US" sz="2200" dirty="0">
              <a:solidFill>
                <a:srgbClr val="FF0000"/>
              </a:solidFill>
            </a:endParaRPr>
          </a:p>
        </p:txBody>
      </p:sp>
      <p:pic>
        <p:nvPicPr>
          <p:cNvPr id="53251" name="Picture 3"/>
          <p:cNvPicPr>
            <a:picLocks noChangeAspect="1" noChangeArrowheads="1"/>
          </p:cNvPicPr>
          <p:nvPr/>
        </p:nvPicPr>
        <p:blipFill>
          <a:blip r:embed="rId6"/>
          <a:srcRect/>
          <a:stretch>
            <a:fillRect/>
          </a:stretch>
        </p:blipFill>
        <p:spPr bwMode="auto">
          <a:xfrm>
            <a:off x="1428728" y="4786322"/>
            <a:ext cx="6445949" cy="1928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CONSERVATION OF BIODIVERSITY</a:t>
            </a:r>
            <a:endParaRPr lang="el-GR" b="1" dirty="0"/>
          </a:p>
        </p:txBody>
      </p:sp>
      <p:sp>
        <p:nvSpPr>
          <p:cNvPr id="3" name="2 - Θέση περιεχομένου"/>
          <p:cNvSpPr>
            <a:spLocks noGrp="1"/>
          </p:cNvSpPr>
          <p:nvPr>
            <p:ph idx="1"/>
          </p:nvPr>
        </p:nvSpPr>
        <p:spPr>
          <a:xfrm>
            <a:off x="457200" y="1285860"/>
            <a:ext cx="8229600" cy="4840303"/>
          </a:xfrm>
        </p:spPr>
        <p:txBody>
          <a:bodyPr>
            <a:normAutofit fontScale="92500" lnSpcReduction="10000"/>
          </a:bodyPr>
          <a:lstStyle/>
          <a:p>
            <a:pPr algn="just">
              <a:buFont typeface="Calibri" pitchFamily="34" charset="0"/>
              <a:buChar char="•"/>
            </a:pPr>
            <a:r>
              <a:rPr lang="en-US" dirty="0" smtClean="0"/>
              <a:t>Genetic Diversity (C.A. Kearns, 2010)</a:t>
            </a:r>
          </a:p>
          <a:p>
            <a:pPr lvl="1" algn="just">
              <a:buFont typeface="Calibri" pitchFamily="34" charset="0"/>
              <a:buChar char="•"/>
            </a:pPr>
            <a:r>
              <a:rPr lang="en-US" dirty="0" smtClean="0"/>
              <a:t>Genes are responsible for the traits exhibited by organisms and, as populations of species decrease in size or go extinct, unique genetic variants are lost.</a:t>
            </a:r>
          </a:p>
          <a:p>
            <a:pPr lvl="1" algn="just">
              <a:buFont typeface="Calibri" pitchFamily="34" charset="0"/>
              <a:buChar char="•"/>
            </a:pPr>
            <a:r>
              <a:rPr lang="en-US" dirty="0" smtClean="0"/>
              <a:t>Since genes hold the "genetic potential“ of various varieties these genes are lost together with these varieties.</a:t>
            </a:r>
          </a:p>
          <a:p>
            <a:pPr lvl="2" algn="just">
              <a:buFont typeface="Calibri" pitchFamily="34" charset="0"/>
              <a:buChar char="•"/>
            </a:pPr>
            <a:r>
              <a:rPr lang="en-US" dirty="0" smtClean="0"/>
              <a:t>So genetic diversity is an integral part of biodiversity.</a:t>
            </a:r>
          </a:p>
          <a:p>
            <a:pPr lvl="1" algn="just">
              <a:buFont typeface="Calibri" pitchFamily="34" charset="0"/>
              <a:buChar char="•"/>
            </a:pPr>
            <a:r>
              <a:rPr lang="en-US" dirty="0" smtClean="0"/>
              <a:t>Many of the crops that we grow for food are grown in monocultures of genetically homogeneous individuals. </a:t>
            </a:r>
          </a:p>
          <a:p>
            <a:pPr lvl="2" algn="just">
              <a:buFont typeface="Calibri" pitchFamily="34" charset="0"/>
              <a:buChar char="•"/>
            </a:pPr>
            <a:r>
              <a:rPr lang="en-US" dirty="0" smtClean="0"/>
              <a:t>The same tend to become in vineyards.</a:t>
            </a:r>
          </a:p>
          <a:p>
            <a:pPr lvl="3" algn="just">
              <a:buFont typeface="Calibri" pitchFamily="34" charset="0"/>
              <a:buChar char="•"/>
            </a:pPr>
            <a:endParaRPr lang="en-US" dirty="0" smtClean="0"/>
          </a:p>
          <a:p>
            <a:pPr algn="just">
              <a:buFont typeface="Calibri" pitchFamily="34" charset="0"/>
              <a:buChar char="•"/>
            </a:pP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500034" y="928670"/>
            <a:ext cx="7858148" cy="5893611"/>
          </a:xfrm>
          <a:prstGeom prst="rect">
            <a:avLst/>
          </a:prstGeom>
          <a:noFill/>
          <a:ln w="9525">
            <a:noFill/>
            <a:miter lim="800000"/>
            <a:headEnd/>
            <a:tailEnd/>
          </a:ln>
          <a:effectLst/>
        </p:spPr>
      </p:pic>
      <p:pic>
        <p:nvPicPr>
          <p:cNvPr id="7" name="6 - Εικόνα"/>
          <p:cNvPicPr/>
          <p:nvPr/>
        </p:nvPicPr>
        <p:blipFill>
          <a:blip r:embed="rId4"/>
          <a:srcRect/>
          <a:stretch>
            <a:fillRect/>
          </a:stretch>
        </p:blipFill>
        <p:spPr bwMode="auto">
          <a:xfrm>
            <a:off x="66660" y="42844"/>
            <a:ext cx="2362200" cy="742950"/>
          </a:xfrm>
          <a:prstGeom prst="rect">
            <a:avLst/>
          </a:prstGeom>
          <a:noFill/>
          <a:ln w="9525">
            <a:noFill/>
            <a:miter lim="800000"/>
            <a:headEnd/>
            <a:tailEnd/>
          </a:ln>
        </p:spPr>
      </p:pic>
      <p:pic>
        <p:nvPicPr>
          <p:cNvPr id="8" name="2 - Εικόνα" descr="IHU_logo_blue_en.jpg"/>
          <p:cNvPicPr/>
          <p:nvPr/>
        </p:nvPicPr>
        <p:blipFill>
          <a:blip r:embed="rId5" cstate="print"/>
          <a:stretch>
            <a:fillRect/>
          </a:stretch>
        </p:blipFill>
        <p:spPr>
          <a:xfrm>
            <a:off x="7000892" y="0"/>
            <a:ext cx="2143108" cy="714356"/>
          </a:xfrm>
          <a:prstGeom prst="rect">
            <a:avLst/>
          </a:prstGeom>
        </p:spPr>
      </p:pic>
      <p:sp>
        <p:nvSpPr>
          <p:cNvPr id="12" name="11 - Θέση περιεχομένου"/>
          <p:cNvSpPr>
            <a:spLocks noGrp="1"/>
          </p:cNvSpPr>
          <p:nvPr>
            <p:ph idx="1"/>
          </p:nvPr>
        </p:nvSpPr>
        <p:spPr>
          <a:xfrm>
            <a:off x="0" y="1000108"/>
            <a:ext cx="8686800" cy="1857388"/>
          </a:xfrm>
        </p:spPr>
        <p:txBody>
          <a:bodyPr>
            <a:noAutofit/>
          </a:bodyPr>
          <a:lstStyle/>
          <a:p>
            <a:pPr algn="ctr">
              <a:buNone/>
            </a:pPr>
            <a:endParaRPr lang="en-US" sz="3600" i="1" dirty="0" smtClean="0"/>
          </a:p>
          <a:p>
            <a:pPr algn="ctr">
              <a:buNone/>
            </a:pPr>
            <a:r>
              <a:rPr lang="en-US" sz="3600" b="1" i="1" dirty="0" smtClean="0">
                <a:solidFill>
                  <a:srgbClr val="FF0000"/>
                </a:solidFill>
              </a:rPr>
              <a:t>Thank you very much for your attention!</a:t>
            </a:r>
            <a:endParaRPr lang="en-US" sz="3600" b="1" dirty="0" smtClean="0">
              <a:solidFill>
                <a:srgbClr val="FF0000"/>
              </a:solidFill>
            </a:endParaRPr>
          </a:p>
          <a:p>
            <a:pPr algn="just">
              <a:buNone/>
            </a:pPr>
            <a:endParaRPr lang="en-US" sz="3600" dirty="0" smtClean="0"/>
          </a:p>
        </p:txBody>
      </p:sp>
      <p:pic>
        <p:nvPicPr>
          <p:cNvPr id="1027" name="Picture 3"/>
          <p:cNvPicPr>
            <a:picLocks noChangeAspect="1" noChangeArrowheads="1"/>
          </p:cNvPicPr>
          <p:nvPr/>
        </p:nvPicPr>
        <p:blipFill>
          <a:blip r:embed="rId6" cstate="print"/>
          <a:srcRect/>
          <a:stretch>
            <a:fillRect/>
          </a:stretch>
        </p:blipFill>
        <p:spPr bwMode="auto">
          <a:xfrm>
            <a:off x="66718" y="5429264"/>
            <a:ext cx="2790770" cy="1395385"/>
          </a:xfrm>
          <a:prstGeom prst="rect">
            <a:avLst/>
          </a:prstGeom>
          <a:noFill/>
          <a:ln w="9525">
            <a:noFill/>
            <a:miter lim="800000"/>
            <a:headEnd/>
            <a:tailEnd/>
          </a:ln>
          <a:effectLst/>
        </p:spPr>
      </p:pic>
      <p:pic>
        <p:nvPicPr>
          <p:cNvPr id="9" name="8 - Εικόνα" descr="78033086_10157585853983605_32317137821368320_n.jpg"/>
          <p:cNvPicPr/>
          <p:nvPr/>
        </p:nvPicPr>
        <p:blipFill>
          <a:blip r:embed="rId7" cstate="print"/>
          <a:stretch>
            <a:fillRect/>
          </a:stretch>
        </p:blipFill>
        <p:spPr>
          <a:xfrm>
            <a:off x="2928926" y="5429264"/>
            <a:ext cx="1428759" cy="1357322"/>
          </a:xfrm>
          <a:prstGeom prst="rect">
            <a:avLst/>
          </a:prstGeom>
        </p:spPr>
      </p:pic>
      <p:pic>
        <p:nvPicPr>
          <p:cNvPr id="10" name="9 - Εικόνα"/>
          <p:cNvPicPr/>
          <p:nvPr/>
        </p:nvPicPr>
        <p:blipFill>
          <a:blip r:embed="rId8" cstate="print"/>
          <a:srcRect/>
          <a:stretch>
            <a:fillRect/>
          </a:stretch>
        </p:blipFill>
        <p:spPr bwMode="auto">
          <a:xfrm>
            <a:off x="4429124" y="5500702"/>
            <a:ext cx="857256" cy="1285884"/>
          </a:xfrm>
          <a:prstGeom prst="rect">
            <a:avLst/>
          </a:prstGeom>
          <a:noFill/>
          <a:ln w="9525">
            <a:noFill/>
            <a:miter lim="800000"/>
            <a:headEnd/>
            <a:tailEnd/>
          </a:ln>
        </p:spPr>
      </p:pic>
      <p:pic>
        <p:nvPicPr>
          <p:cNvPr id="11" name="3 - Εικόνα" descr="82856642_2518881885039101_4244387879926628352_n.jpg"/>
          <p:cNvPicPr/>
          <p:nvPr/>
        </p:nvPicPr>
        <p:blipFill>
          <a:blip r:embed="rId9" cstate="print"/>
          <a:stretch>
            <a:fillRect/>
          </a:stretch>
        </p:blipFill>
        <p:spPr>
          <a:xfrm>
            <a:off x="5357818" y="5643578"/>
            <a:ext cx="1071570" cy="1071570"/>
          </a:xfrm>
          <a:prstGeom prst="rect">
            <a:avLst/>
          </a:prstGeom>
        </p:spPr>
      </p:pic>
      <p:pic>
        <p:nvPicPr>
          <p:cNvPr id="13" name="5 - Εικόνα" descr="82580969_3186605214812080_2047359838547083264_n.jpg"/>
          <p:cNvPicPr/>
          <p:nvPr/>
        </p:nvPicPr>
        <p:blipFill>
          <a:blip r:embed="rId10" cstate="print"/>
          <a:stretch>
            <a:fillRect/>
          </a:stretch>
        </p:blipFill>
        <p:spPr>
          <a:xfrm>
            <a:off x="6500826" y="5572140"/>
            <a:ext cx="1071570" cy="1214446"/>
          </a:xfrm>
          <a:prstGeom prst="rect">
            <a:avLst/>
          </a:prstGeom>
        </p:spPr>
      </p:pic>
      <p:pic>
        <p:nvPicPr>
          <p:cNvPr id="14" name="6 - Εικόνα" descr="83432535_625684638204784_5835486346117906432_n.jpg"/>
          <p:cNvPicPr/>
          <p:nvPr/>
        </p:nvPicPr>
        <p:blipFill>
          <a:blip r:embed="rId11" cstate="print"/>
          <a:stretch>
            <a:fillRect/>
          </a:stretch>
        </p:blipFill>
        <p:spPr>
          <a:xfrm>
            <a:off x="7715272" y="5386742"/>
            <a:ext cx="1031997" cy="13998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blinds(horizontal)">
                                      <p:cBhvr>
                                        <p:cTn id="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CONSERVATION OF BIODIVERSITY</a:t>
            </a:r>
            <a:endParaRPr lang="el-GR" b="1" dirty="0"/>
          </a:p>
        </p:txBody>
      </p:sp>
      <p:sp>
        <p:nvSpPr>
          <p:cNvPr id="3" name="2 - Θέση περιεχομένου"/>
          <p:cNvSpPr>
            <a:spLocks noGrp="1"/>
          </p:cNvSpPr>
          <p:nvPr>
            <p:ph idx="1"/>
          </p:nvPr>
        </p:nvSpPr>
        <p:spPr>
          <a:xfrm>
            <a:off x="457200" y="1285860"/>
            <a:ext cx="8229600" cy="4840303"/>
          </a:xfrm>
        </p:spPr>
        <p:txBody>
          <a:bodyPr>
            <a:normAutofit fontScale="92500" lnSpcReduction="20000"/>
          </a:bodyPr>
          <a:lstStyle/>
          <a:p>
            <a:pPr algn="just">
              <a:buFont typeface="Calibri" pitchFamily="34" charset="0"/>
              <a:buChar char="•"/>
            </a:pPr>
            <a:r>
              <a:rPr lang="en-US" dirty="0" smtClean="0"/>
              <a:t>Genetic Diversity (C.A. Kearns, 2010)</a:t>
            </a:r>
          </a:p>
          <a:p>
            <a:pPr lvl="1" algn="just">
              <a:buFont typeface="Calibri" pitchFamily="34" charset="0"/>
              <a:buChar char="•"/>
            </a:pPr>
            <a:r>
              <a:rPr lang="en-US" dirty="0" smtClean="0"/>
              <a:t>Because all individuals are the same genetically (i.e. clones), a disease, insect pest, or environmental change that can kill one individual can extirpate an entire crop. Most of our high-yield varieties show significant reductions in yield within about 5 years, as pests overcome the crops’ natural defenses.</a:t>
            </a:r>
          </a:p>
          <a:p>
            <a:pPr lvl="2" algn="just">
              <a:buFont typeface="Calibri" pitchFamily="34" charset="0"/>
              <a:buChar char="•"/>
            </a:pPr>
            <a:r>
              <a:rPr lang="en-US" dirty="0" smtClean="0"/>
              <a:t>A classical example of this is the Grape </a:t>
            </a:r>
            <a:r>
              <a:rPr lang="en-US" dirty="0" err="1" smtClean="0"/>
              <a:t>phylloxera</a:t>
            </a:r>
            <a:r>
              <a:rPr lang="en-US" dirty="0" smtClean="0"/>
              <a:t> (</a:t>
            </a:r>
            <a:r>
              <a:rPr lang="en-US" i="1" dirty="0" err="1" smtClean="0"/>
              <a:t>Daktulosphaira</a:t>
            </a:r>
            <a:r>
              <a:rPr lang="en-US" i="1" dirty="0" smtClean="0"/>
              <a:t> </a:t>
            </a:r>
            <a:r>
              <a:rPr lang="en-US" i="1" dirty="0" err="1" smtClean="0"/>
              <a:t>vitifoliae</a:t>
            </a:r>
            <a:r>
              <a:rPr lang="en-US" dirty="0" smtClean="0"/>
              <a:t>) in  mid-19th century. </a:t>
            </a:r>
          </a:p>
          <a:p>
            <a:pPr lvl="1" algn="just">
              <a:buFont typeface="Calibri" pitchFamily="34" charset="0"/>
              <a:buChar char="•"/>
            </a:pPr>
            <a:endParaRPr lang="en-US" dirty="0" smtClean="0"/>
          </a:p>
          <a:p>
            <a:pPr lvl="1" algn="just">
              <a:buFont typeface="Calibri" pitchFamily="34" charset="0"/>
              <a:buChar char="•"/>
            </a:pPr>
            <a:r>
              <a:rPr lang="en-US" dirty="0" smtClean="0"/>
              <a:t>Plant breeders look to wild plant relatives and to locally grown landraces to find new genetic varieties. They can then introduce these genes into crops to renew their vigor.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CONSERVATION OF BIODIVERSITY</a:t>
            </a:r>
            <a:endParaRPr lang="el-GR" b="1" dirty="0"/>
          </a:p>
        </p:txBody>
      </p:sp>
      <p:sp>
        <p:nvSpPr>
          <p:cNvPr id="3" name="2 - Θέση περιεχομένου"/>
          <p:cNvSpPr>
            <a:spLocks noGrp="1"/>
          </p:cNvSpPr>
          <p:nvPr>
            <p:ph idx="1"/>
          </p:nvPr>
        </p:nvSpPr>
        <p:spPr>
          <a:xfrm>
            <a:off x="457200" y="1285860"/>
            <a:ext cx="8229600" cy="4840303"/>
          </a:xfrm>
        </p:spPr>
        <p:txBody>
          <a:bodyPr>
            <a:normAutofit/>
          </a:bodyPr>
          <a:lstStyle/>
          <a:p>
            <a:pPr algn="just">
              <a:buFont typeface="Calibri" pitchFamily="34" charset="0"/>
              <a:buChar char="•"/>
            </a:pPr>
            <a:r>
              <a:rPr lang="en-US" dirty="0" smtClean="0"/>
              <a:t>Genetic Diversity (C.A. Kearns, 2010)</a:t>
            </a:r>
          </a:p>
          <a:p>
            <a:pPr lvl="1" algn="just">
              <a:buFont typeface="Calibri" pitchFamily="34" charset="0"/>
              <a:buChar char="•"/>
            </a:pPr>
            <a:r>
              <a:rPr lang="en-US" dirty="0" smtClean="0"/>
              <a:t>According to the UN Food and Agriculture Organization, 96% of the 7,098 US apple varieties cultivated prior to 1904, 95% of the US cabbage varieties, and 81% of tomato varieties, are extinct, and the genes that made these varieties unique are gone. </a:t>
            </a:r>
          </a:p>
          <a:p>
            <a:pPr lvl="2" algn="just">
              <a:buFont typeface="Calibri" pitchFamily="34" charset="0"/>
              <a:buChar char="•"/>
            </a:pPr>
            <a:r>
              <a:rPr lang="en-US" dirty="0" smtClean="0"/>
              <a:t>ARE WE GOING TO ALLOW THIS TO HAPPEN IN OUR VINES?</a:t>
            </a:r>
          </a:p>
          <a:p>
            <a:pPr lvl="3" algn="just">
              <a:buFont typeface="Calibri" pitchFamily="34" charset="0"/>
              <a:buChar char="•"/>
            </a:pPr>
            <a:r>
              <a:rPr lang="en-US" b="1" dirty="0" smtClean="0"/>
              <a:t>The first step is taken: </a:t>
            </a:r>
            <a:r>
              <a:rPr lang="en-US" sz="3200" b="1" dirty="0" err="1" smtClean="0"/>
              <a:t>VineSOS</a:t>
            </a:r>
            <a:endParaRPr lang="en-US" sz="3200" b="1" dirty="0" smtClean="0"/>
          </a:p>
          <a:p>
            <a:pPr lvl="2" algn="just">
              <a:buNone/>
            </a:pPr>
            <a:endParaRPr lang="en-US" dirty="0" smtClean="0"/>
          </a:p>
          <a:p>
            <a:pPr lvl="3" algn="just">
              <a:buFont typeface="Calibri" pitchFamily="34" charset="0"/>
              <a:buChar char="•"/>
            </a:pPr>
            <a:endParaRPr lang="en-US" dirty="0" smtClean="0"/>
          </a:p>
          <a:p>
            <a:pPr algn="just">
              <a:buFont typeface="Calibri" pitchFamily="34" charset="0"/>
              <a:buChar char="•"/>
            </a:pP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CONSERVATION OF BIODIVERSITY</a:t>
            </a:r>
            <a:endParaRPr lang="el-GR" b="1" dirty="0"/>
          </a:p>
        </p:txBody>
      </p:sp>
      <p:sp>
        <p:nvSpPr>
          <p:cNvPr id="3" name="2 - Θέση περιεχομένου"/>
          <p:cNvSpPr>
            <a:spLocks noGrp="1"/>
          </p:cNvSpPr>
          <p:nvPr>
            <p:ph idx="1"/>
          </p:nvPr>
        </p:nvSpPr>
        <p:spPr>
          <a:xfrm>
            <a:off x="457200" y="1285860"/>
            <a:ext cx="8229600" cy="5143536"/>
          </a:xfrm>
        </p:spPr>
        <p:txBody>
          <a:bodyPr>
            <a:normAutofit fontScale="92500" lnSpcReduction="20000"/>
          </a:bodyPr>
          <a:lstStyle/>
          <a:p>
            <a:pPr algn="just">
              <a:buFont typeface="Calibri" pitchFamily="34" charset="0"/>
              <a:buChar char="•"/>
            </a:pPr>
            <a:r>
              <a:rPr lang="en-US" dirty="0" smtClean="0"/>
              <a:t>How do we conserve biodiversity?</a:t>
            </a:r>
          </a:p>
          <a:p>
            <a:pPr lvl="1" algn="just">
              <a:buFont typeface="Calibri" pitchFamily="34" charset="0"/>
              <a:buChar char="•"/>
            </a:pPr>
            <a:r>
              <a:rPr lang="en-US" dirty="0" smtClean="0"/>
              <a:t>Conservation programs.</a:t>
            </a:r>
          </a:p>
          <a:p>
            <a:pPr lvl="1" algn="just">
              <a:buFont typeface="Calibri" pitchFamily="34" charset="0"/>
              <a:buChar char="•"/>
            </a:pPr>
            <a:r>
              <a:rPr lang="en-US" i="1" dirty="0" smtClean="0"/>
              <a:t>In situ</a:t>
            </a:r>
          </a:p>
          <a:p>
            <a:pPr lvl="2" algn="just">
              <a:buFont typeface="Calibri" pitchFamily="34" charset="0"/>
              <a:buChar char="•"/>
            </a:pPr>
            <a:r>
              <a:rPr lang="en-US" dirty="0" smtClean="0"/>
              <a:t>Involves the maintenance of the genetic variation making up PGRFA (Plant Genetic Resources for Food and Agriculture) in the location where it is encountered naturally, either in the wild or within a traditional farming or domestic situation.</a:t>
            </a:r>
          </a:p>
          <a:p>
            <a:pPr lvl="1" algn="just">
              <a:buNone/>
            </a:pPr>
            <a:endParaRPr lang="en-US" dirty="0" smtClean="0"/>
          </a:p>
          <a:p>
            <a:pPr lvl="1" algn="just">
              <a:buFont typeface="Calibri" pitchFamily="34" charset="0"/>
              <a:buChar char="•"/>
            </a:pPr>
            <a:r>
              <a:rPr lang="en-US" i="1" dirty="0" smtClean="0"/>
              <a:t>Ex situ</a:t>
            </a:r>
          </a:p>
          <a:p>
            <a:pPr lvl="2" algn="just">
              <a:buFont typeface="Calibri" pitchFamily="34" charset="0"/>
              <a:buChar char="•"/>
            </a:pPr>
            <a:r>
              <a:rPr lang="en-US" dirty="0" smtClean="0"/>
              <a:t>Ex situ conservation involves maintenance and breeding of endangered plants and animals under partially or wholly controlled conditions in specific areas such as gardens, nurseries etc.</a:t>
            </a:r>
          </a:p>
          <a:p>
            <a:pPr lvl="3" algn="just">
              <a:buFont typeface="Calibri" pitchFamily="34" charset="0"/>
              <a:buChar char="•"/>
            </a:pPr>
            <a:r>
              <a:rPr lang="en-US" sz="2000" dirty="0" smtClean="0"/>
              <a:t>In vitro techniques</a:t>
            </a:r>
          </a:p>
          <a:p>
            <a:pPr lvl="3" algn="just">
              <a:buFont typeface="Calibri" pitchFamily="34" charset="0"/>
              <a:buChar char="•"/>
            </a:pPr>
            <a:r>
              <a:rPr lang="en-US" sz="2000" dirty="0" smtClean="0"/>
              <a:t>Gene and </a:t>
            </a:r>
            <a:r>
              <a:rPr lang="en-US" sz="2000" dirty="0" err="1" smtClean="0"/>
              <a:t>Germplasm</a:t>
            </a:r>
            <a:r>
              <a:rPr lang="en-US" sz="2000" dirty="0" smtClean="0"/>
              <a:t> banks</a:t>
            </a:r>
          </a:p>
          <a:p>
            <a:pPr algn="just">
              <a:buFont typeface="Calibri" pitchFamily="34" charset="0"/>
              <a:buChar char="•"/>
            </a:pPr>
            <a:endParaRPr lang="en-US" sz="3200"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CONSERVATION OF BIODIVERSITY</a:t>
            </a:r>
            <a:endParaRPr lang="el-GR" b="1" dirty="0"/>
          </a:p>
        </p:txBody>
      </p:sp>
      <p:sp>
        <p:nvSpPr>
          <p:cNvPr id="3" name="2 - Θέση περιεχομένου"/>
          <p:cNvSpPr>
            <a:spLocks noGrp="1"/>
          </p:cNvSpPr>
          <p:nvPr>
            <p:ph idx="1"/>
          </p:nvPr>
        </p:nvSpPr>
        <p:spPr>
          <a:xfrm>
            <a:off x="457200" y="1285860"/>
            <a:ext cx="8229600" cy="4840303"/>
          </a:xfrm>
        </p:spPr>
        <p:txBody>
          <a:bodyPr>
            <a:normAutofit/>
          </a:bodyPr>
          <a:lstStyle/>
          <a:p>
            <a:pPr algn="just">
              <a:buFont typeface="Calibri" pitchFamily="34" charset="0"/>
              <a:buChar char="•"/>
            </a:pPr>
            <a:r>
              <a:rPr lang="en-US" dirty="0" smtClean="0"/>
              <a:t>How </a:t>
            </a:r>
            <a:r>
              <a:rPr lang="en-US" dirty="0" err="1" smtClean="0"/>
              <a:t>VineSOS</a:t>
            </a:r>
            <a:r>
              <a:rPr lang="en-US" dirty="0" smtClean="0"/>
              <a:t> contributed to conservation of biodiversity?</a:t>
            </a:r>
          </a:p>
          <a:p>
            <a:pPr algn="just">
              <a:buFont typeface="Calibri" pitchFamily="34" charset="0"/>
              <a:buChar char="•"/>
            </a:pPr>
            <a:r>
              <a:rPr lang="en-US" dirty="0" smtClean="0"/>
              <a:t>How scientific results of </a:t>
            </a:r>
            <a:r>
              <a:rPr lang="en-US" dirty="0" err="1" smtClean="0"/>
              <a:t>VineSOS</a:t>
            </a:r>
            <a:r>
              <a:rPr lang="en-US" dirty="0" smtClean="0"/>
              <a:t> can be utilized for the conservation of these varieties?</a:t>
            </a:r>
          </a:p>
          <a:p>
            <a:pPr algn="just">
              <a:buFont typeface="Calibri" pitchFamily="34" charset="0"/>
              <a:buChar char="•"/>
            </a:pPr>
            <a:r>
              <a:rPr lang="en-US" dirty="0" smtClean="0"/>
              <a:t>How scientific results of </a:t>
            </a:r>
            <a:r>
              <a:rPr lang="en-US" dirty="0" err="1" smtClean="0"/>
              <a:t>VineSOS</a:t>
            </a:r>
            <a:r>
              <a:rPr lang="en-US" dirty="0" smtClean="0"/>
              <a:t> can be used to design vine varieties conservation policies within and between countries?</a:t>
            </a:r>
          </a:p>
          <a:p>
            <a:pPr algn="just">
              <a:buFont typeface="Calibri" pitchFamily="34" charset="0"/>
              <a:buChar char="•"/>
            </a:pPr>
            <a:endParaRPr lang="en-US" sz="32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Τίτλος"/>
          <p:cNvSpPr>
            <a:spLocks noGrp="1"/>
          </p:cNvSpPr>
          <p:nvPr>
            <p:ph type="title"/>
          </p:nvPr>
        </p:nvSpPr>
        <p:spPr>
          <a:xfrm>
            <a:off x="642910" y="214290"/>
            <a:ext cx="8229600" cy="1143000"/>
          </a:xfrm>
        </p:spPr>
        <p:txBody>
          <a:bodyPr>
            <a:normAutofit/>
          </a:bodyPr>
          <a:lstStyle/>
          <a:p>
            <a:r>
              <a:rPr lang="en-US" sz="2800" b="1" dirty="0" smtClean="0"/>
              <a:t>GENETIC CHARACTERIZATION OF LOCAL VARIETES TO BE INCLUDED IN CONSERVATION PROGRAMS</a:t>
            </a:r>
            <a:endParaRPr lang="el-GR" sz="2800" b="1" dirty="0"/>
          </a:p>
        </p:txBody>
      </p:sp>
      <p:pic>
        <p:nvPicPr>
          <p:cNvPr id="10" name="0 - Εικόνα" descr="Figure 1a_1000 dpi.tiff"/>
          <p:cNvPicPr/>
          <p:nvPr/>
        </p:nvPicPr>
        <p:blipFill>
          <a:blip r:embed="rId3" cstate="print"/>
          <a:stretch>
            <a:fillRect/>
          </a:stretch>
        </p:blipFill>
        <p:spPr>
          <a:xfrm>
            <a:off x="0" y="1428736"/>
            <a:ext cx="9144000" cy="528641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0 - Εικόνα" descr="Figure 1a_1000 dpi.tiff"/>
          <p:cNvPicPr/>
          <p:nvPr/>
        </p:nvPicPr>
        <p:blipFill>
          <a:blip r:embed="rId3" cstate="print"/>
          <a:stretch>
            <a:fillRect/>
          </a:stretch>
        </p:blipFill>
        <p:spPr>
          <a:xfrm>
            <a:off x="0" y="1428736"/>
            <a:ext cx="9144000" cy="5286412"/>
          </a:xfrm>
          <a:prstGeom prst="rect">
            <a:avLst/>
          </a:prstGeom>
        </p:spPr>
      </p:pic>
      <p:sp>
        <p:nvSpPr>
          <p:cNvPr id="16" name="15 - Έλλειψη"/>
          <p:cNvSpPr/>
          <p:nvPr/>
        </p:nvSpPr>
        <p:spPr>
          <a:xfrm>
            <a:off x="7858148" y="2285992"/>
            <a:ext cx="1143008" cy="8572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Έλλειψη"/>
          <p:cNvSpPr/>
          <p:nvPr/>
        </p:nvSpPr>
        <p:spPr>
          <a:xfrm>
            <a:off x="5857884" y="3143248"/>
            <a:ext cx="1143008" cy="57150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0 - Τίτλος"/>
          <p:cNvSpPr txBox="1">
            <a:spLocks/>
          </p:cNvSpPr>
          <p:nvPr/>
        </p:nvSpPr>
        <p:spPr>
          <a:xfrm>
            <a:off x="428596" y="214290"/>
            <a:ext cx="8229600" cy="1143000"/>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atin typeface="+mj-lt"/>
                <a:ea typeface="+mj-ea"/>
                <a:cs typeface="+mj-cs"/>
              </a:rPr>
              <a:t>COMMON VARIETIES BETWEEN COUNTRIES IN WHICH COMMON COSNERVATION POLICIES CAN BE APPLIED (i.e. PAMID – PAMIDI, MAVRUD-MAVROUDI, ZUMIATIKO –DIMYAT)</a:t>
            </a:r>
            <a:endParaRPr kumimoji="0" lang="el-GR"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20" name="19 - Έλλειψη"/>
          <p:cNvSpPr/>
          <p:nvPr/>
        </p:nvSpPr>
        <p:spPr>
          <a:xfrm>
            <a:off x="4000496" y="2928934"/>
            <a:ext cx="1428760" cy="92869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1340</Words>
  <Application>Microsoft Office PowerPoint</Application>
  <PresentationFormat>Προβολή στην οθόνη (4:3)</PresentationFormat>
  <Paragraphs>133</Paragraphs>
  <Slides>30</Slides>
  <Notes>10</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Θέμα του Office</vt:lpstr>
      <vt:lpstr>Loukovitis D.1,  Papapetrou M.1, Papadopoulos O.1, Kazlari Z.1,  Peristeraki A.1, Arsenova S.2 Bardarova D.2, Doncheva D.2, Hristova P.2,  Theocharis S.3, Karagiannidis C.3, Koundouras S.3, Giannakoula A.1, Aggelopoulos S.1, Chatziplis D.1    LABORATORY OF AGROBIOTECHNOLOGY AND INSPECTION OF AGRICULTURAL PRODUCTS  1Department of Agriculture, International Hellenic University, P.O. Box 141, 57400 Sindos, Thessaloniki, Greece 2Association Prosperity and Development in Bulgaria, 2700 Blagoevgrad, Bulgaria 3School of Agriculture, Aristotle University of Thessaloniki, 54124 Thessaloniki, Greece  Work Package 3: Diagnosis and project Strategy planning (D3.5.2:Scientific work for the project implementation) Part A: D3.5.2. «External expertise for DNA analysis»</vt:lpstr>
      <vt:lpstr>CONSERVATION OF BIODIVERSITY</vt:lpstr>
      <vt:lpstr>CONSERVATION OF BIODIVERSITY</vt:lpstr>
      <vt:lpstr>CONSERVATION OF BIODIVERSITY</vt:lpstr>
      <vt:lpstr>CONSERVATION OF BIODIVERSITY</vt:lpstr>
      <vt:lpstr>CONSERVATION OF BIODIVERSITY</vt:lpstr>
      <vt:lpstr>CONSERVATION OF BIODIVERSITY</vt:lpstr>
      <vt:lpstr>GENETIC CHARACTERIZATION OF LOCAL VARIETES TO BE INCLUDED IN CONSERVATION PROGRAMS</vt:lpstr>
      <vt:lpstr>Διαφάνεια 9</vt:lpstr>
      <vt:lpstr>FURTHER RESEARCH FOR SELECTION FOR EX SITU AND IN SITU CONSERVATION</vt:lpstr>
      <vt:lpstr>FOOD AUTHENTICITY</vt:lpstr>
      <vt:lpstr>PDO AND PGI PRODUCTS</vt:lpstr>
      <vt:lpstr>IT HAS BEEN DONE WITH OLIVE OIL WHY NOT WITH WINE?</vt:lpstr>
      <vt:lpstr>Traceability of products</vt:lpstr>
      <vt:lpstr>PDO and PGI PROCUCTS (Pereira et al. 2018)</vt:lpstr>
      <vt:lpstr>VineSOS next steps towards this direction </vt:lpstr>
      <vt:lpstr>DNA Barcoding</vt:lpstr>
      <vt:lpstr>DNA Barcoding</vt:lpstr>
      <vt:lpstr>DNA barcoding in the future using Next Generation Sequencing technologies</vt:lpstr>
      <vt:lpstr>ADDED VALUE PRODUCTS</vt:lpstr>
      <vt:lpstr>Its been done in olive oil. Why not in wines?</vt:lpstr>
      <vt:lpstr>DO WE KNOW THE QUALITY OR EVEN THE AGRONOMIC PROFILE OF THESE HIGHLY GENETICALLY DIFFERENTIATED  VARIETIES?</vt:lpstr>
      <vt:lpstr>SOME WINERIES WERE QUITE SUCCESFULL WITH ALMOST EXTINCT VARIETIES OR BY USING LOCAL VARIETIES IN MUTIVARIETAL WINES</vt:lpstr>
      <vt:lpstr>HOW MUCH DO WE KNOW ABOUT THE AGRONOMIC AND GENETIC CHARACTERSTICS OF THESE VARIETIES?</vt:lpstr>
      <vt:lpstr>FURTHER RESEARCH FOR SELECTION FOR EX SITU AND IN SITU CONSERVATION</vt:lpstr>
      <vt:lpstr>FUTURE RESEARCH STEPS</vt:lpstr>
      <vt:lpstr>Characterization of grapevine genetic resources in the Holy Land (Israel) using SNP markers</vt:lpstr>
      <vt:lpstr>FUTURE RESEARCH STEPS</vt:lpstr>
      <vt:lpstr>Published work</vt:lpstr>
      <vt:lpstr>Διαφάνεια 30</vt:lpstr>
    </vt:vector>
  </TitlesOfParts>
  <Company>IHU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Loukovitis D.1,  Papapetrou M.1, Papadopoulos O.1, Kazlari Z.1,  Peristeraki A.1, Arsenova S.2 Bardarova D.2, Doncheva D.2, Hristova P.2,  Theocharis S.3, Karagiannidis C.3, Koundouras S.3, Giannakoula A.1, Aggelopoulos S.1, Chatziplis D.1    LABORATORY OF AGROBIOTECHNOLOGY AND INSPECTION OF AGRICULTURAL PRODUCTS  1Department of Agriculture, International Hellenic University, P.O. Box 141, 57400 Sindos, Thessaloniki, Greece 2Association Prosperity and Development in Bulgaria, 2700 Blagoevgrad, Bulgaria 3School of Agriculture, Aristotle University of Thessaloniki, 54124 Thessaloniki, Greece  Work Package 3: Diagnosis and project Strategy planning (D3.5.2:Scientific work for the project implementation) Part A: D3.5.2. «External expertise for DNA analysis»</dc:title>
  <dc:creator>dimitris</dc:creator>
  <cp:lastModifiedBy>dimitris</cp:lastModifiedBy>
  <cp:revision>1</cp:revision>
  <dcterms:created xsi:type="dcterms:W3CDTF">2021-03-21T22:14:25Z</dcterms:created>
  <dcterms:modified xsi:type="dcterms:W3CDTF">2021-03-21T22:16:16Z</dcterms:modified>
</cp:coreProperties>
</file>